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301" r:id="rId4"/>
    <p:sldId id="291" r:id="rId5"/>
    <p:sldId id="292" r:id="rId6"/>
    <p:sldId id="309" r:id="rId7"/>
    <p:sldId id="293" r:id="rId8"/>
    <p:sldId id="307" r:id="rId9"/>
    <p:sldId id="298" r:id="rId10"/>
    <p:sldId id="297" r:id="rId11"/>
    <p:sldId id="296" r:id="rId12"/>
    <p:sldId id="299" r:id="rId13"/>
    <p:sldId id="311" r:id="rId14"/>
    <p:sldId id="313" r:id="rId15"/>
    <p:sldId id="312" r:id="rId16"/>
    <p:sldId id="305" r:id="rId17"/>
    <p:sldId id="303"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C8730D-5535-4B26-929A-49C6DB1DB29A}" v="3" dt="2022-09-26T10:24:32.573"/>
    <p1510:client id="{BAD62037-2535-4254-8054-2E54E2882156}" v="29" dt="2022-09-26T10:13:39.8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7"/>
  </p:normalViewPr>
  <p:slideViewPr>
    <p:cSldViewPr snapToGrid="0">
      <p:cViewPr varScale="1">
        <p:scale>
          <a:sx n="105" d="100"/>
          <a:sy n="105" d="100"/>
        </p:scale>
        <p:origin x="7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1BA70-7125-9944-74E3-90164DC2652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71871F3-D4FF-148E-6EA2-2D6762746D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B86A60E-9C39-2ACC-8684-842619817889}"/>
              </a:ext>
            </a:extLst>
          </p:cNvPr>
          <p:cNvSpPr>
            <a:spLocks noGrp="1"/>
          </p:cNvSpPr>
          <p:nvPr>
            <p:ph type="dt" sz="half" idx="10"/>
          </p:nvPr>
        </p:nvSpPr>
        <p:spPr/>
        <p:txBody>
          <a:bodyPr/>
          <a:lstStyle/>
          <a:p>
            <a:fld id="{A2F05EB7-FD32-154D-A4D1-6576ED519F36}" type="datetimeFigureOut">
              <a:rPr lang="en-US" smtClean="0"/>
              <a:t>9/29/22</a:t>
            </a:fld>
            <a:endParaRPr lang="en-US"/>
          </a:p>
        </p:txBody>
      </p:sp>
      <p:sp>
        <p:nvSpPr>
          <p:cNvPr id="5" name="Footer Placeholder 4">
            <a:extLst>
              <a:ext uri="{FF2B5EF4-FFF2-40B4-BE49-F238E27FC236}">
                <a16:creationId xmlns:a16="http://schemas.microsoft.com/office/drawing/2014/main" id="{72BA9E1F-F28B-76E2-E71D-363FD8E25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5396B-166A-1803-DC0D-529F7D1964D3}"/>
              </a:ext>
            </a:extLst>
          </p:cNvPr>
          <p:cNvSpPr>
            <a:spLocks noGrp="1"/>
          </p:cNvSpPr>
          <p:nvPr>
            <p:ph type="sldNum" sz="quarter" idx="12"/>
          </p:nvPr>
        </p:nvSpPr>
        <p:spPr/>
        <p:txBody>
          <a:bodyPr/>
          <a:lstStyle/>
          <a:p>
            <a:fld id="{0F1B50D2-2FD2-B14E-9C52-356F0AC94CF8}" type="slidenum">
              <a:rPr lang="en-US" smtClean="0"/>
              <a:t>‹#›</a:t>
            </a:fld>
            <a:endParaRPr lang="en-US"/>
          </a:p>
        </p:txBody>
      </p:sp>
    </p:spTree>
    <p:extLst>
      <p:ext uri="{BB962C8B-B14F-4D97-AF65-F5344CB8AC3E}">
        <p14:creationId xmlns:p14="http://schemas.microsoft.com/office/powerpoint/2010/main" val="2768080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0A808-BC41-9547-5704-731921D41E9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1C6554D-AC5C-6B09-E328-6D98B209E55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502704E-B76E-F74D-4EB7-C7D4E6D1CC43}"/>
              </a:ext>
            </a:extLst>
          </p:cNvPr>
          <p:cNvSpPr>
            <a:spLocks noGrp="1"/>
          </p:cNvSpPr>
          <p:nvPr>
            <p:ph type="dt" sz="half" idx="10"/>
          </p:nvPr>
        </p:nvSpPr>
        <p:spPr/>
        <p:txBody>
          <a:bodyPr/>
          <a:lstStyle/>
          <a:p>
            <a:fld id="{A2F05EB7-FD32-154D-A4D1-6576ED519F36}" type="datetimeFigureOut">
              <a:rPr lang="en-US" smtClean="0"/>
              <a:t>9/29/22</a:t>
            </a:fld>
            <a:endParaRPr lang="en-US"/>
          </a:p>
        </p:txBody>
      </p:sp>
      <p:sp>
        <p:nvSpPr>
          <p:cNvPr id="5" name="Footer Placeholder 4">
            <a:extLst>
              <a:ext uri="{FF2B5EF4-FFF2-40B4-BE49-F238E27FC236}">
                <a16:creationId xmlns:a16="http://schemas.microsoft.com/office/drawing/2014/main" id="{496E4821-27C9-0D0E-F7ED-FCC2E73C6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F362C-966B-521F-DC25-A17B16345D31}"/>
              </a:ext>
            </a:extLst>
          </p:cNvPr>
          <p:cNvSpPr>
            <a:spLocks noGrp="1"/>
          </p:cNvSpPr>
          <p:nvPr>
            <p:ph type="sldNum" sz="quarter" idx="12"/>
          </p:nvPr>
        </p:nvSpPr>
        <p:spPr/>
        <p:txBody>
          <a:bodyPr/>
          <a:lstStyle/>
          <a:p>
            <a:fld id="{0F1B50D2-2FD2-B14E-9C52-356F0AC94CF8}" type="slidenum">
              <a:rPr lang="en-US" smtClean="0"/>
              <a:t>‹#›</a:t>
            </a:fld>
            <a:endParaRPr lang="en-US"/>
          </a:p>
        </p:txBody>
      </p:sp>
    </p:spTree>
    <p:extLst>
      <p:ext uri="{BB962C8B-B14F-4D97-AF65-F5344CB8AC3E}">
        <p14:creationId xmlns:p14="http://schemas.microsoft.com/office/powerpoint/2010/main" val="957671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172DBD-A485-683A-BEE3-1F2BBAB98B3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8424D1-3962-834B-AA62-5F83B0BD8AC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85CC461-8D56-4805-4D08-E9AABB81EF4D}"/>
              </a:ext>
            </a:extLst>
          </p:cNvPr>
          <p:cNvSpPr>
            <a:spLocks noGrp="1"/>
          </p:cNvSpPr>
          <p:nvPr>
            <p:ph type="dt" sz="half" idx="10"/>
          </p:nvPr>
        </p:nvSpPr>
        <p:spPr/>
        <p:txBody>
          <a:bodyPr/>
          <a:lstStyle/>
          <a:p>
            <a:fld id="{A2F05EB7-FD32-154D-A4D1-6576ED519F36}" type="datetimeFigureOut">
              <a:rPr lang="en-US" smtClean="0"/>
              <a:t>9/29/22</a:t>
            </a:fld>
            <a:endParaRPr lang="en-US"/>
          </a:p>
        </p:txBody>
      </p:sp>
      <p:sp>
        <p:nvSpPr>
          <p:cNvPr id="5" name="Footer Placeholder 4">
            <a:extLst>
              <a:ext uri="{FF2B5EF4-FFF2-40B4-BE49-F238E27FC236}">
                <a16:creationId xmlns:a16="http://schemas.microsoft.com/office/drawing/2014/main" id="{681DD851-7228-79D7-3C0A-66C457D64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05D27A-B08D-0438-7581-DA3F5244DD07}"/>
              </a:ext>
            </a:extLst>
          </p:cNvPr>
          <p:cNvSpPr>
            <a:spLocks noGrp="1"/>
          </p:cNvSpPr>
          <p:nvPr>
            <p:ph type="sldNum" sz="quarter" idx="12"/>
          </p:nvPr>
        </p:nvSpPr>
        <p:spPr/>
        <p:txBody>
          <a:bodyPr/>
          <a:lstStyle/>
          <a:p>
            <a:fld id="{0F1B50D2-2FD2-B14E-9C52-356F0AC94CF8}" type="slidenum">
              <a:rPr lang="en-US" smtClean="0"/>
              <a:t>‹#›</a:t>
            </a:fld>
            <a:endParaRPr lang="en-US"/>
          </a:p>
        </p:txBody>
      </p:sp>
    </p:spTree>
    <p:extLst>
      <p:ext uri="{BB962C8B-B14F-4D97-AF65-F5344CB8AC3E}">
        <p14:creationId xmlns:p14="http://schemas.microsoft.com/office/powerpoint/2010/main" val="1210235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F06E-D218-4847-28F7-118123AA95E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93A29B7-BCBF-68DD-F583-7A922D104E8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B580961-B542-5D5C-1683-E5B46F2E155E}"/>
              </a:ext>
            </a:extLst>
          </p:cNvPr>
          <p:cNvSpPr>
            <a:spLocks noGrp="1"/>
          </p:cNvSpPr>
          <p:nvPr>
            <p:ph type="dt" sz="half" idx="10"/>
          </p:nvPr>
        </p:nvSpPr>
        <p:spPr/>
        <p:txBody>
          <a:bodyPr/>
          <a:lstStyle/>
          <a:p>
            <a:fld id="{A2F05EB7-FD32-154D-A4D1-6576ED519F36}" type="datetimeFigureOut">
              <a:rPr lang="en-US" smtClean="0"/>
              <a:t>9/29/22</a:t>
            </a:fld>
            <a:endParaRPr lang="en-US"/>
          </a:p>
        </p:txBody>
      </p:sp>
      <p:sp>
        <p:nvSpPr>
          <p:cNvPr id="5" name="Footer Placeholder 4">
            <a:extLst>
              <a:ext uri="{FF2B5EF4-FFF2-40B4-BE49-F238E27FC236}">
                <a16:creationId xmlns:a16="http://schemas.microsoft.com/office/drawing/2014/main" id="{86E8DF64-F5D5-6B6F-B91A-88D3E03FDC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4F1D83-268B-9EAC-5AFC-6339A316A359}"/>
              </a:ext>
            </a:extLst>
          </p:cNvPr>
          <p:cNvSpPr>
            <a:spLocks noGrp="1"/>
          </p:cNvSpPr>
          <p:nvPr>
            <p:ph type="sldNum" sz="quarter" idx="12"/>
          </p:nvPr>
        </p:nvSpPr>
        <p:spPr/>
        <p:txBody>
          <a:bodyPr/>
          <a:lstStyle/>
          <a:p>
            <a:fld id="{0F1B50D2-2FD2-B14E-9C52-356F0AC94CF8}" type="slidenum">
              <a:rPr lang="en-US" smtClean="0"/>
              <a:t>‹#›</a:t>
            </a:fld>
            <a:endParaRPr lang="en-US"/>
          </a:p>
        </p:txBody>
      </p:sp>
    </p:spTree>
    <p:extLst>
      <p:ext uri="{BB962C8B-B14F-4D97-AF65-F5344CB8AC3E}">
        <p14:creationId xmlns:p14="http://schemas.microsoft.com/office/powerpoint/2010/main" val="224565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A66C0-C12C-942C-F8E5-7632EFFA419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A1C7D5A-9DAA-5537-3275-4CDF8D1C5F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A622BF5-7E58-DE59-5784-990F01D5F450}"/>
              </a:ext>
            </a:extLst>
          </p:cNvPr>
          <p:cNvSpPr>
            <a:spLocks noGrp="1"/>
          </p:cNvSpPr>
          <p:nvPr>
            <p:ph type="dt" sz="half" idx="10"/>
          </p:nvPr>
        </p:nvSpPr>
        <p:spPr/>
        <p:txBody>
          <a:bodyPr/>
          <a:lstStyle/>
          <a:p>
            <a:fld id="{A2F05EB7-FD32-154D-A4D1-6576ED519F36}" type="datetimeFigureOut">
              <a:rPr lang="en-US" smtClean="0"/>
              <a:t>9/29/22</a:t>
            </a:fld>
            <a:endParaRPr lang="en-US"/>
          </a:p>
        </p:txBody>
      </p:sp>
      <p:sp>
        <p:nvSpPr>
          <p:cNvPr id="5" name="Footer Placeholder 4">
            <a:extLst>
              <a:ext uri="{FF2B5EF4-FFF2-40B4-BE49-F238E27FC236}">
                <a16:creationId xmlns:a16="http://schemas.microsoft.com/office/drawing/2014/main" id="{22AD879A-2569-85FA-A736-760F9057F9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95950-E9B6-FC16-845B-1521D75E89B1}"/>
              </a:ext>
            </a:extLst>
          </p:cNvPr>
          <p:cNvSpPr>
            <a:spLocks noGrp="1"/>
          </p:cNvSpPr>
          <p:nvPr>
            <p:ph type="sldNum" sz="quarter" idx="12"/>
          </p:nvPr>
        </p:nvSpPr>
        <p:spPr/>
        <p:txBody>
          <a:bodyPr/>
          <a:lstStyle/>
          <a:p>
            <a:fld id="{0F1B50D2-2FD2-B14E-9C52-356F0AC94CF8}" type="slidenum">
              <a:rPr lang="en-US" smtClean="0"/>
              <a:t>‹#›</a:t>
            </a:fld>
            <a:endParaRPr lang="en-US"/>
          </a:p>
        </p:txBody>
      </p:sp>
    </p:spTree>
    <p:extLst>
      <p:ext uri="{BB962C8B-B14F-4D97-AF65-F5344CB8AC3E}">
        <p14:creationId xmlns:p14="http://schemas.microsoft.com/office/powerpoint/2010/main" val="3032999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BD9E-C551-3DA9-64A8-F803C2692DD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A47FAD6-CE67-C645-D479-074D4630AAE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7D6559F-54C3-4B16-AC4E-D53CB2B24C6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A4B906D-A1EF-2775-B4FE-9FEEA49BBA40}"/>
              </a:ext>
            </a:extLst>
          </p:cNvPr>
          <p:cNvSpPr>
            <a:spLocks noGrp="1"/>
          </p:cNvSpPr>
          <p:nvPr>
            <p:ph type="dt" sz="half" idx="10"/>
          </p:nvPr>
        </p:nvSpPr>
        <p:spPr/>
        <p:txBody>
          <a:bodyPr/>
          <a:lstStyle/>
          <a:p>
            <a:fld id="{A2F05EB7-FD32-154D-A4D1-6576ED519F36}" type="datetimeFigureOut">
              <a:rPr lang="en-US" smtClean="0"/>
              <a:t>9/29/22</a:t>
            </a:fld>
            <a:endParaRPr lang="en-US"/>
          </a:p>
        </p:txBody>
      </p:sp>
      <p:sp>
        <p:nvSpPr>
          <p:cNvPr id="6" name="Footer Placeholder 5">
            <a:extLst>
              <a:ext uri="{FF2B5EF4-FFF2-40B4-BE49-F238E27FC236}">
                <a16:creationId xmlns:a16="http://schemas.microsoft.com/office/drawing/2014/main" id="{8823B26E-5336-A23C-C581-E04EAC9808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593D09-4652-F847-10CB-877248572E41}"/>
              </a:ext>
            </a:extLst>
          </p:cNvPr>
          <p:cNvSpPr>
            <a:spLocks noGrp="1"/>
          </p:cNvSpPr>
          <p:nvPr>
            <p:ph type="sldNum" sz="quarter" idx="12"/>
          </p:nvPr>
        </p:nvSpPr>
        <p:spPr/>
        <p:txBody>
          <a:bodyPr/>
          <a:lstStyle/>
          <a:p>
            <a:fld id="{0F1B50D2-2FD2-B14E-9C52-356F0AC94CF8}" type="slidenum">
              <a:rPr lang="en-US" smtClean="0"/>
              <a:t>‹#›</a:t>
            </a:fld>
            <a:endParaRPr lang="en-US"/>
          </a:p>
        </p:txBody>
      </p:sp>
    </p:spTree>
    <p:extLst>
      <p:ext uri="{BB962C8B-B14F-4D97-AF65-F5344CB8AC3E}">
        <p14:creationId xmlns:p14="http://schemas.microsoft.com/office/powerpoint/2010/main" val="2159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6E484-0AFA-3257-3A13-86516579727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F6E6C1E-AF21-147B-0412-274FAB6805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D685A38-DF21-A279-747A-7F5C28B8D38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E49EA3F-B769-4C02-774C-3213E1ACAF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9932961-1F89-F25B-2057-8FBEE5B6EE1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6E36E79-85B2-16C3-723F-12587B5A4BD7}"/>
              </a:ext>
            </a:extLst>
          </p:cNvPr>
          <p:cNvSpPr>
            <a:spLocks noGrp="1"/>
          </p:cNvSpPr>
          <p:nvPr>
            <p:ph type="dt" sz="half" idx="10"/>
          </p:nvPr>
        </p:nvSpPr>
        <p:spPr/>
        <p:txBody>
          <a:bodyPr/>
          <a:lstStyle/>
          <a:p>
            <a:fld id="{A2F05EB7-FD32-154D-A4D1-6576ED519F36}" type="datetimeFigureOut">
              <a:rPr lang="en-US" smtClean="0"/>
              <a:t>9/29/22</a:t>
            </a:fld>
            <a:endParaRPr lang="en-US"/>
          </a:p>
        </p:txBody>
      </p:sp>
      <p:sp>
        <p:nvSpPr>
          <p:cNvPr id="8" name="Footer Placeholder 7">
            <a:extLst>
              <a:ext uri="{FF2B5EF4-FFF2-40B4-BE49-F238E27FC236}">
                <a16:creationId xmlns:a16="http://schemas.microsoft.com/office/drawing/2014/main" id="{9A2F8A14-8026-5770-C547-8E06B9BF75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982822-6457-171C-4FCE-C95EB843D26A}"/>
              </a:ext>
            </a:extLst>
          </p:cNvPr>
          <p:cNvSpPr>
            <a:spLocks noGrp="1"/>
          </p:cNvSpPr>
          <p:nvPr>
            <p:ph type="sldNum" sz="quarter" idx="12"/>
          </p:nvPr>
        </p:nvSpPr>
        <p:spPr/>
        <p:txBody>
          <a:bodyPr/>
          <a:lstStyle/>
          <a:p>
            <a:fld id="{0F1B50D2-2FD2-B14E-9C52-356F0AC94CF8}" type="slidenum">
              <a:rPr lang="en-US" smtClean="0"/>
              <a:t>‹#›</a:t>
            </a:fld>
            <a:endParaRPr lang="en-US"/>
          </a:p>
        </p:txBody>
      </p:sp>
    </p:spTree>
    <p:extLst>
      <p:ext uri="{BB962C8B-B14F-4D97-AF65-F5344CB8AC3E}">
        <p14:creationId xmlns:p14="http://schemas.microsoft.com/office/powerpoint/2010/main" val="2198400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F7AD7-0B95-F450-ADC5-5A96A38E8A1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C470CC7-D099-EB73-F88E-3C00E9640678}"/>
              </a:ext>
            </a:extLst>
          </p:cNvPr>
          <p:cNvSpPr>
            <a:spLocks noGrp="1"/>
          </p:cNvSpPr>
          <p:nvPr>
            <p:ph type="dt" sz="half" idx="10"/>
          </p:nvPr>
        </p:nvSpPr>
        <p:spPr/>
        <p:txBody>
          <a:bodyPr/>
          <a:lstStyle/>
          <a:p>
            <a:fld id="{A2F05EB7-FD32-154D-A4D1-6576ED519F36}" type="datetimeFigureOut">
              <a:rPr lang="en-US" smtClean="0"/>
              <a:t>9/29/22</a:t>
            </a:fld>
            <a:endParaRPr lang="en-US"/>
          </a:p>
        </p:txBody>
      </p:sp>
      <p:sp>
        <p:nvSpPr>
          <p:cNvPr id="4" name="Footer Placeholder 3">
            <a:extLst>
              <a:ext uri="{FF2B5EF4-FFF2-40B4-BE49-F238E27FC236}">
                <a16:creationId xmlns:a16="http://schemas.microsoft.com/office/drawing/2014/main" id="{2990A397-42A9-5E9C-9731-A65403C2CE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E0A69F-4FCE-4E05-D94A-91DE8E1B2A23}"/>
              </a:ext>
            </a:extLst>
          </p:cNvPr>
          <p:cNvSpPr>
            <a:spLocks noGrp="1"/>
          </p:cNvSpPr>
          <p:nvPr>
            <p:ph type="sldNum" sz="quarter" idx="12"/>
          </p:nvPr>
        </p:nvSpPr>
        <p:spPr/>
        <p:txBody>
          <a:bodyPr/>
          <a:lstStyle/>
          <a:p>
            <a:fld id="{0F1B50D2-2FD2-B14E-9C52-356F0AC94CF8}" type="slidenum">
              <a:rPr lang="en-US" smtClean="0"/>
              <a:t>‹#›</a:t>
            </a:fld>
            <a:endParaRPr lang="en-US"/>
          </a:p>
        </p:txBody>
      </p:sp>
    </p:spTree>
    <p:extLst>
      <p:ext uri="{BB962C8B-B14F-4D97-AF65-F5344CB8AC3E}">
        <p14:creationId xmlns:p14="http://schemas.microsoft.com/office/powerpoint/2010/main" val="3666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422961-6BD1-2925-7019-D1C9DEA88E91}"/>
              </a:ext>
            </a:extLst>
          </p:cNvPr>
          <p:cNvSpPr>
            <a:spLocks noGrp="1"/>
          </p:cNvSpPr>
          <p:nvPr>
            <p:ph type="dt" sz="half" idx="10"/>
          </p:nvPr>
        </p:nvSpPr>
        <p:spPr/>
        <p:txBody>
          <a:bodyPr/>
          <a:lstStyle/>
          <a:p>
            <a:fld id="{A2F05EB7-FD32-154D-A4D1-6576ED519F36}" type="datetimeFigureOut">
              <a:rPr lang="en-US" smtClean="0"/>
              <a:t>9/29/22</a:t>
            </a:fld>
            <a:endParaRPr lang="en-US"/>
          </a:p>
        </p:txBody>
      </p:sp>
      <p:sp>
        <p:nvSpPr>
          <p:cNvPr id="3" name="Footer Placeholder 2">
            <a:extLst>
              <a:ext uri="{FF2B5EF4-FFF2-40B4-BE49-F238E27FC236}">
                <a16:creationId xmlns:a16="http://schemas.microsoft.com/office/drawing/2014/main" id="{97F9FD95-0871-7741-8849-F41B13EC17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D92861-3230-7E2C-E735-A229BC153007}"/>
              </a:ext>
            </a:extLst>
          </p:cNvPr>
          <p:cNvSpPr>
            <a:spLocks noGrp="1"/>
          </p:cNvSpPr>
          <p:nvPr>
            <p:ph type="sldNum" sz="quarter" idx="12"/>
          </p:nvPr>
        </p:nvSpPr>
        <p:spPr/>
        <p:txBody>
          <a:bodyPr/>
          <a:lstStyle/>
          <a:p>
            <a:fld id="{0F1B50D2-2FD2-B14E-9C52-356F0AC94CF8}" type="slidenum">
              <a:rPr lang="en-US" smtClean="0"/>
              <a:t>‹#›</a:t>
            </a:fld>
            <a:endParaRPr lang="en-US"/>
          </a:p>
        </p:txBody>
      </p:sp>
    </p:spTree>
    <p:extLst>
      <p:ext uri="{BB962C8B-B14F-4D97-AF65-F5344CB8AC3E}">
        <p14:creationId xmlns:p14="http://schemas.microsoft.com/office/powerpoint/2010/main" val="3011885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3EE29-3C82-47A0-61E1-68C9693A34D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F913756-F66D-24C6-8412-99625B2C11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4888BC8-6437-FBD2-447C-77172AC40E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0C68A5E-3EC8-9BC7-D847-C2CF15B2B4AB}"/>
              </a:ext>
            </a:extLst>
          </p:cNvPr>
          <p:cNvSpPr>
            <a:spLocks noGrp="1"/>
          </p:cNvSpPr>
          <p:nvPr>
            <p:ph type="dt" sz="half" idx="10"/>
          </p:nvPr>
        </p:nvSpPr>
        <p:spPr/>
        <p:txBody>
          <a:bodyPr/>
          <a:lstStyle/>
          <a:p>
            <a:fld id="{A2F05EB7-FD32-154D-A4D1-6576ED519F36}" type="datetimeFigureOut">
              <a:rPr lang="en-US" smtClean="0"/>
              <a:t>9/29/22</a:t>
            </a:fld>
            <a:endParaRPr lang="en-US"/>
          </a:p>
        </p:txBody>
      </p:sp>
      <p:sp>
        <p:nvSpPr>
          <p:cNvPr id="6" name="Footer Placeholder 5">
            <a:extLst>
              <a:ext uri="{FF2B5EF4-FFF2-40B4-BE49-F238E27FC236}">
                <a16:creationId xmlns:a16="http://schemas.microsoft.com/office/drawing/2014/main" id="{113F8B59-748C-878B-61F3-9EF7BDD0B3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A4109D-0CF9-0223-8EB7-6E5C47313F28}"/>
              </a:ext>
            </a:extLst>
          </p:cNvPr>
          <p:cNvSpPr>
            <a:spLocks noGrp="1"/>
          </p:cNvSpPr>
          <p:nvPr>
            <p:ph type="sldNum" sz="quarter" idx="12"/>
          </p:nvPr>
        </p:nvSpPr>
        <p:spPr/>
        <p:txBody>
          <a:bodyPr/>
          <a:lstStyle/>
          <a:p>
            <a:fld id="{0F1B50D2-2FD2-B14E-9C52-356F0AC94CF8}" type="slidenum">
              <a:rPr lang="en-US" smtClean="0"/>
              <a:t>‹#›</a:t>
            </a:fld>
            <a:endParaRPr lang="en-US"/>
          </a:p>
        </p:txBody>
      </p:sp>
    </p:spTree>
    <p:extLst>
      <p:ext uri="{BB962C8B-B14F-4D97-AF65-F5344CB8AC3E}">
        <p14:creationId xmlns:p14="http://schemas.microsoft.com/office/powerpoint/2010/main" val="2637563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D58FF-94C4-A98D-9916-5C350CB6AC0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A3213710-FCBC-8B7D-8E91-2A57C52E67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83722B-F61B-B6E5-25E6-9B860D85C8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CE2AC01-FAE4-BBCC-239F-187EB89C6B25}"/>
              </a:ext>
            </a:extLst>
          </p:cNvPr>
          <p:cNvSpPr>
            <a:spLocks noGrp="1"/>
          </p:cNvSpPr>
          <p:nvPr>
            <p:ph type="dt" sz="half" idx="10"/>
          </p:nvPr>
        </p:nvSpPr>
        <p:spPr/>
        <p:txBody>
          <a:bodyPr/>
          <a:lstStyle/>
          <a:p>
            <a:fld id="{A2F05EB7-FD32-154D-A4D1-6576ED519F36}" type="datetimeFigureOut">
              <a:rPr lang="en-US" smtClean="0"/>
              <a:t>9/29/22</a:t>
            </a:fld>
            <a:endParaRPr lang="en-US"/>
          </a:p>
        </p:txBody>
      </p:sp>
      <p:sp>
        <p:nvSpPr>
          <p:cNvPr id="6" name="Footer Placeholder 5">
            <a:extLst>
              <a:ext uri="{FF2B5EF4-FFF2-40B4-BE49-F238E27FC236}">
                <a16:creationId xmlns:a16="http://schemas.microsoft.com/office/drawing/2014/main" id="{ACC4835E-E049-2DE0-122B-42A8A32DE1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1E4487-226C-4814-8785-C5DE7DBDABC6}"/>
              </a:ext>
            </a:extLst>
          </p:cNvPr>
          <p:cNvSpPr>
            <a:spLocks noGrp="1"/>
          </p:cNvSpPr>
          <p:nvPr>
            <p:ph type="sldNum" sz="quarter" idx="12"/>
          </p:nvPr>
        </p:nvSpPr>
        <p:spPr/>
        <p:txBody>
          <a:bodyPr/>
          <a:lstStyle/>
          <a:p>
            <a:fld id="{0F1B50D2-2FD2-B14E-9C52-356F0AC94CF8}" type="slidenum">
              <a:rPr lang="en-US" smtClean="0"/>
              <a:t>‹#›</a:t>
            </a:fld>
            <a:endParaRPr lang="en-US"/>
          </a:p>
        </p:txBody>
      </p:sp>
    </p:spTree>
    <p:extLst>
      <p:ext uri="{BB962C8B-B14F-4D97-AF65-F5344CB8AC3E}">
        <p14:creationId xmlns:p14="http://schemas.microsoft.com/office/powerpoint/2010/main" val="3728249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FFAC82-4A70-A5EE-E6AC-AB33635B6B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D061554-E6B9-0D29-B4EB-48943A2977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95D7285-9ACF-FD50-1FAA-8D3EB17C4B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F05EB7-FD32-154D-A4D1-6576ED519F36}" type="datetimeFigureOut">
              <a:rPr lang="en-US" smtClean="0"/>
              <a:t>9/29/22</a:t>
            </a:fld>
            <a:endParaRPr lang="en-US"/>
          </a:p>
        </p:txBody>
      </p:sp>
      <p:sp>
        <p:nvSpPr>
          <p:cNvPr id="5" name="Footer Placeholder 4">
            <a:extLst>
              <a:ext uri="{FF2B5EF4-FFF2-40B4-BE49-F238E27FC236}">
                <a16:creationId xmlns:a16="http://schemas.microsoft.com/office/drawing/2014/main" id="{C804FD12-6959-77B3-C972-3C163AE281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DEEB55-A61E-990D-6F75-E3CD44144D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1B50D2-2FD2-B14E-9C52-356F0AC94CF8}" type="slidenum">
              <a:rPr lang="en-US" smtClean="0"/>
              <a:t>‹#›</a:t>
            </a:fld>
            <a:endParaRPr lang="en-US"/>
          </a:p>
        </p:txBody>
      </p:sp>
    </p:spTree>
    <p:extLst>
      <p:ext uri="{BB962C8B-B14F-4D97-AF65-F5344CB8AC3E}">
        <p14:creationId xmlns:p14="http://schemas.microsoft.com/office/powerpoint/2010/main" val="3677707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xvivancos/transactions-from-a-bakery"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81AFF-82E5-9E63-AA4D-60788F71CCA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8ECF6E7-625E-D41A-8FBB-4687633F643E}"/>
              </a:ext>
            </a:extLst>
          </p:cNvPr>
          <p:cNvSpPr>
            <a:spLocks noGrp="1"/>
          </p:cNvSpPr>
          <p:nvPr>
            <p:ph type="subTitle" idx="1"/>
          </p:nvPr>
        </p:nvSpPr>
        <p:spPr/>
        <p:txBody>
          <a:bodyPr/>
          <a:lstStyle/>
          <a:p>
            <a:endParaRPr lang="en-US"/>
          </a:p>
        </p:txBody>
      </p:sp>
      <p:pic>
        <p:nvPicPr>
          <p:cNvPr id="7" name="Picture 6">
            <a:extLst>
              <a:ext uri="{FF2B5EF4-FFF2-40B4-BE49-F238E27FC236}">
                <a16:creationId xmlns:a16="http://schemas.microsoft.com/office/drawing/2014/main" id="{6BADBC14-CD30-0B69-EEC8-3CF546B67CEF}"/>
              </a:ext>
            </a:extLst>
          </p:cNvPr>
          <p:cNvPicPr>
            <a:picLocks noChangeAspect="1"/>
          </p:cNvPicPr>
          <p:nvPr/>
        </p:nvPicPr>
        <p:blipFill>
          <a:blip r:embed="rId2"/>
          <a:stretch>
            <a:fillRect/>
          </a:stretch>
        </p:blipFill>
        <p:spPr>
          <a:xfrm>
            <a:off x="0" y="1"/>
            <a:ext cx="12192000" cy="68580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93198BE6-1B3D-604B-8C05-31861FA505A7}"/>
              </a:ext>
            </a:extLst>
          </p:cNvPr>
          <p:cNvSpPr txBox="1"/>
          <p:nvPr/>
        </p:nvSpPr>
        <p:spPr>
          <a:xfrm>
            <a:off x="3065522" y="2840463"/>
            <a:ext cx="6060955" cy="830997"/>
          </a:xfrm>
          <a:prstGeom prst="rect">
            <a:avLst/>
          </a:prstGeom>
          <a:noFill/>
        </p:spPr>
        <p:txBody>
          <a:bodyPr wrap="none" rtlCol="0">
            <a:spAutoFit/>
          </a:bodyPr>
          <a:lstStyle/>
          <a:p>
            <a:pPr algn="ctr"/>
            <a:r>
              <a:rPr lang="en-US" sz="4800">
                <a:solidFill>
                  <a:schemeClr val="bg1"/>
                </a:solidFill>
                <a:latin typeface="Times New Roman" panose="02020603050405020304" pitchFamily="18" charset="0"/>
                <a:cs typeface="Times New Roman" panose="02020603050405020304" pitchFamily="18" charset="0"/>
              </a:rPr>
              <a:t>Market Basket Analysis</a:t>
            </a:r>
          </a:p>
        </p:txBody>
      </p:sp>
      <p:sp>
        <p:nvSpPr>
          <p:cNvPr id="9" name="TextBox 8">
            <a:extLst>
              <a:ext uri="{FF2B5EF4-FFF2-40B4-BE49-F238E27FC236}">
                <a16:creationId xmlns:a16="http://schemas.microsoft.com/office/drawing/2014/main" id="{63CD177D-C4D1-B289-46AB-E5C454672DC6}"/>
              </a:ext>
            </a:extLst>
          </p:cNvPr>
          <p:cNvSpPr txBox="1"/>
          <p:nvPr/>
        </p:nvSpPr>
        <p:spPr>
          <a:xfrm>
            <a:off x="10359342" y="6296628"/>
            <a:ext cx="1700145" cy="461665"/>
          </a:xfrm>
          <a:prstGeom prst="rect">
            <a:avLst/>
          </a:prstGeom>
          <a:noFill/>
        </p:spPr>
        <p:txBody>
          <a:bodyPr wrap="none" rtlCol="0">
            <a:spAutoFit/>
          </a:bodyPr>
          <a:lstStyle/>
          <a:p>
            <a:r>
              <a:rPr lang="en-US" sz="2400" b="1" i="1">
                <a:solidFill>
                  <a:schemeClr val="bg1"/>
                </a:solidFill>
                <a:latin typeface="Times New Roman" panose="02020603050405020304" pitchFamily="18" charset="0"/>
                <a:cs typeface="Times New Roman" panose="02020603050405020304" pitchFamily="18" charset="0"/>
              </a:rPr>
              <a:t>By Anshika</a:t>
            </a:r>
          </a:p>
        </p:txBody>
      </p:sp>
    </p:spTree>
    <p:extLst>
      <p:ext uri="{BB962C8B-B14F-4D97-AF65-F5344CB8AC3E}">
        <p14:creationId xmlns:p14="http://schemas.microsoft.com/office/powerpoint/2010/main" val="1938092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C52E-8C6F-8475-A44A-9726A76CCC0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FB1CEBE-6AEF-4C20-6800-241D7FFBD61A}"/>
              </a:ext>
            </a:extLst>
          </p:cNvPr>
          <p:cNvPicPr>
            <a:picLocks noGrp="1" noChangeAspect="1"/>
          </p:cNvPicPr>
          <p:nvPr>
            <p:ph idx="1"/>
          </p:nvPr>
        </p:nvPicPr>
        <p:blipFill>
          <a:blip r:embed="rId2"/>
          <a:stretch>
            <a:fillRect/>
          </a:stretch>
        </p:blipFill>
        <p:spPr>
          <a:xfrm>
            <a:off x="0" y="0"/>
            <a:ext cx="12191999" cy="6857999"/>
          </a:xfrm>
        </p:spPr>
      </p:pic>
      <p:pic>
        <p:nvPicPr>
          <p:cNvPr id="3" name="Content Placeholder 15">
            <a:extLst>
              <a:ext uri="{FF2B5EF4-FFF2-40B4-BE49-F238E27FC236}">
                <a16:creationId xmlns:a16="http://schemas.microsoft.com/office/drawing/2014/main" id="{2BBF49DE-1C6F-0C45-6764-8AA54930E378}"/>
              </a:ext>
            </a:extLst>
          </p:cNvPr>
          <p:cNvPicPr>
            <a:picLocks noChangeAspect="1"/>
          </p:cNvPicPr>
          <p:nvPr/>
        </p:nvPicPr>
        <p:blipFill rotWithShape="1">
          <a:blip r:embed="rId3"/>
          <a:srcRect l="17644" t="43415" r="28384" b="13900"/>
          <a:stretch/>
        </p:blipFill>
        <p:spPr>
          <a:xfrm>
            <a:off x="835460" y="2415381"/>
            <a:ext cx="5548314" cy="3171825"/>
          </a:xfrm>
          <a:prstGeom prst="rect">
            <a:avLst/>
          </a:prstGeom>
          <a:solidFill>
            <a:schemeClr val="tx1">
              <a:alpha val="0"/>
            </a:schemeClr>
          </a:solidFill>
          <a:ln>
            <a:noFill/>
          </a:ln>
          <a:effectLst>
            <a:outerShdw blurRad="292100" dist="139700" dir="2700000" algn="tl" rotWithShape="0">
              <a:srgbClr val="333333">
                <a:alpha val="65000"/>
              </a:srgbClr>
            </a:outerShdw>
          </a:effectLst>
        </p:spPr>
      </p:pic>
      <p:pic>
        <p:nvPicPr>
          <p:cNvPr id="4" name="Content Placeholder 4">
            <a:extLst>
              <a:ext uri="{FF2B5EF4-FFF2-40B4-BE49-F238E27FC236}">
                <a16:creationId xmlns:a16="http://schemas.microsoft.com/office/drawing/2014/main" id="{3888870F-CC23-967F-03FA-D46C86E00F04}"/>
              </a:ext>
            </a:extLst>
          </p:cNvPr>
          <p:cNvPicPr>
            <a:picLocks noChangeAspect="1"/>
          </p:cNvPicPr>
          <p:nvPr/>
        </p:nvPicPr>
        <p:blipFill>
          <a:blip r:embed="rId4"/>
          <a:stretch>
            <a:fillRect/>
          </a:stretch>
        </p:blipFill>
        <p:spPr>
          <a:xfrm>
            <a:off x="7505700" y="2415381"/>
            <a:ext cx="3848100" cy="3171825"/>
          </a:xfrm>
          <a:prstGeom prst="rect">
            <a:avLst/>
          </a:prstGeom>
          <a:solidFill>
            <a:schemeClr val="tx1">
              <a:alpha val="0"/>
            </a:schemeClr>
          </a:solidFill>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56F68EC-B3E2-F90F-41C5-C09CBEBC213C}"/>
              </a:ext>
            </a:extLst>
          </p:cNvPr>
          <p:cNvSpPr txBox="1"/>
          <p:nvPr/>
        </p:nvSpPr>
        <p:spPr>
          <a:xfrm>
            <a:off x="725213" y="365125"/>
            <a:ext cx="8785738" cy="1200329"/>
          </a:xfrm>
          <a:prstGeom prst="rect">
            <a:avLst/>
          </a:prstGeom>
          <a:noFill/>
        </p:spPr>
        <p:txBody>
          <a:bodyPr wrap="none" lIns="91440" tIns="45720" rIns="91440" bIns="45720" rtlCol="0" anchor="t">
            <a:spAutoFit/>
          </a:bodyPr>
          <a:lstStyle/>
          <a:p>
            <a:r>
              <a:rPr lang="en-US" sz="3600" b="1" dirty="0">
                <a:latin typeface="Times New Roman"/>
                <a:cs typeface="Times New Roman"/>
              </a:rPr>
              <a:t>Time Series Chart Of Number Of Items By </a:t>
            </a:r>
          </a:p>
          <a:p>
            <a:r>
              <a:rPr lang="en-US" sz="3600" b="1" dirty="0">
                <a:latin typeface="Times New Roman"/>
                <a:cs typeface="Times New Roman"/>
              </a:rPr>
              <a:t>Month</a:t>
            </a:r>
          </a:p>
        </p:txBody>
      </p:sp>
    </p:spTree>
    <p:extLst>
      <p:ext uri="{BB962C8B-B14F-4D97-AF65-F5344CB8AC3E}">
        <p14:creationId xmlns:p14="http://schemas.microsoft.com/office/powerpoint/2010/main" val="4011492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C52E-8C6F-8475-A44A-9726A76CCC0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FB1CEBE-6AEF-4C20-6800-241D7FFBD61A}"/>
              </a:ext>
            </a:extLst>
          </p:cNvPr>
          <p:cNvPicPr>
            <a:picLocks noGrp="1" noChangeAspect="1"/>
          </p:cNvPicPr>
          <p:nvPr>
            <p:ph idx="1"/>
          </p:nvPr>
        </p:nvPicPr>
        <p:blipFill>
          <a:blip r:embed="rId2"/>
          <a:stretch>
            <a:fillRect/>
          </a:stretch>
        </p:blipFill>
        <p:spPr>
          <a:xfrm>
            <a:off x="0" y="0"/>
            <a:ext cx="12191999" cy="6857999"/>
          </a:xfrm>
        </p:spPr>
      </p:pic>
      <p:pic>
        <p:nvPicPr>
          <p:cNvPr id="3" name="Content Placeholder 19">
            <a:extLst>
              <a:ext uri="{FF2B5EF4-FFF2-40B4-BE49-F238E27FC236}">
                <a16:creationId xmlns:a16="http://schemas.microsoft.com/office/drawing/2014/main" id="{9A8507C4-185A-2F76-E5C3-EE11B2EFD577}"/>
              </a:ext>
            </a:extLst>
          </p:cNvPr>
          <p:cNvPicPr>
            <a:picLocks noChangeAspect="1"/>
          </p:cNvPicPr>
          <p:nvPr/>
        </p:nvPicPr>
        <p:blipFill rotWithShape="1">
          <a:blip r:embed="rId3"/>
          <a:srcRect l="17440" t="32579" r="28588" b="28019"/>
          <a:stretch/>
        </p:blipFill>
        <p:spPr>
          <a:xfrm>
            <a:off x="838193" y="2336801"/>
            <a:ext cx="5534025" cy="3328986"/>
          </a:xfrm>
          <a:prstGeom prst="rect">
            <a:avLst/>
          </a:prstGeom>
          <a:solidFill>
            <a:schemeClr val="tx1">
              <a:alpha val="0"/>
            </a:schemeClr>
          </a:solidFill>
          <a:ln>
            <a:noFill/>
          </a:ln>
          <a:effectLst>
            <a:outerShdw blurRad="292100" dist="139700" dir="2700000" algn="tl" rotWithShape="0">
              <a:srgbClr val="333333">
                <a:alpha val="65000"/>
              </a:srgbClr>
            </a:outerShdw>
          </a:effectLst>
        </p:spPr>
      </p:pic>
      <p:pic>
        <p:nvPicPr>
          <p:cNvPr id="4" name="Content Placeholder 8">
            <a:extLst>
              <a:ext uri="{FF2B5EF4-FFF2-40B4-BE49-F238E27FC236}">
                <a16:creationId xmlns:a16="http://schemas.microsoft.com/office/drawing/2014/main" id="{0C03DC32-31C6-F552-B3B5-A28F94B93470}"/>
              </a:ext>
            </a:extLst>
          </p:cNvPr>
          <p:cNvPicPr>
            <a:picLocks noChangeAspect="1"/>
          </p:cNvPicPr>
          <p:nvPr/>
        </p:nvPicPr>
        <p:blipFill rotWithShape="1">
          <a:blip r:embed="rId4"/>
          <a:srcRect l="18147" t="28093" r="71588" b="12488"/>
          <a:stretch/>
        </p:blipFill>
        <p:spPr>
          <a:xfrm>
            <a:off x="7216140" y="2371177"/>
            <a:ext cx="3852952" cy="3328986"/>
          </a:xfrm>
          <a:prstGeom prst="rect">
            <a:avLst/>
          </a:prstGeom>
          <a:solidFill>
            <a:schemeClr val="tx1">
              <a:alpha val="0"/>
            </a:schemeClr>
          </a:solidFill>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A51D7542-81C4-7079-1FCB-FC5A3B2469A1}"/>
              </a:ext>
            </a:extLst>
          </p:cNvPr>
          <p:cNvSpPr txBox="1"/>
          <p:nvPr/>
        </p:nvSpPr>
        <p:spPr>
          <a:xfrm>
            <a:off x="731520" y="365125"/>
            <a:ext cx="9896966" cy="1754326"/>
          </a:xfrm>
          <a:prstGeom prst="rect">
            <a:avLst/>
          </a:prstGeom>
          <a:noFill/>
        </p:spPr>
        <p:txBody>
          <a:bodyPr wrap="square" lIns="91440" tIns="45720" rIns="91440" bIns="45720" rtlCol="0" anchor="t">
            <a:spAutoFit/>
          </a:bodyPr>
          <a:lstStyle/>
          <a:p>
            <a:r>
              <a:rPr lang="en-US" sz="3600" b="1" dirty="0">
                <a:latin typeface="Times New Roman"/>
                <a:cs typeface="Times New Roman"/>
              </a:rPr>
              <a:t>Time Series Chart Of Average Number Of Items</a:t>
            </a:r>
          </a:p>
          <a:p>
            <a:r>
              <a:rPr lang="en-US" sz="3600" b="1" dirty="0">
                <a:latin typeface="Times New Roman"/>
                <a:cs typeface="Times New Roman"/>
              </a:rPr>
              <a:t> By Hour </a:t>
            </a:r>
            <a:endParaRPr lang="en-US" sz="3600" b="1" dirty="0">
              <a:latin typeface="Times New Roman" panose="02020603050405020304" pitchFamily="18" charset="0"/>
              <a:cs typeface="Times New Roman" panose="02020603050405020304" pitchFamily="18" charset="0"/>
            </a:endParaRPr>
          </a:p>
          <a:p>
            <a:endParaRPr lang="en-US" sz="3600" dirty="0"/>
          </a:p>
        </p:txBody>
      </p:sp>
    </p:spTree>
    <p:extLst>
      <p:ext uri="{BB962C8B-B14F-4D97-AF65-F5344CB8AC3E}">
        <p14:creationId xmlns:p14="http://schemas.microsoft.com/office/powerpoint/2010/main" val="2795413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1864E-DEE8-9170-7F84-C9ECB543974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811A43E-D558-F907-7F8F-CF25408705C8}"/>
              </a:ext>
            </a:extLst>
          </p:cNvPr>
          <p:cNvPicPr>
            <a:picLocks noGrp="1" noChangeAspect="1"/>
          </p:cNvPicPr>
          <p:nvPr>
            <p:ph idx="1"/>
          </p:nvPr>
        </p:nvPicPr>
        <p:blipFill>
          <a:blip r:embed="rId2"/>
          <a:stretch>
            <a:fillRect/>
          </a:stretch>
        </p:blipFill>
        <p:spPr>
          <a:xfrm>
            <a:off x="0" y="0"/>
            <a:ext cx="12191999" cy="6858000"/>
          </a:xfrm>
        </p:spPr>
      </p:pic>
      <p:pic>
        <p:nvPicPr>
          <p:cNvPr id="6" name="Content Placeholder 27">
            <a:extLst>
              <a:ext uri="{FF2B5EF4-FFF2-40B4-BE49-F238E27FC236}">
                <a16:creationId xmlns:a16="http://schemas.microsoft.com/office/drawing/2014/main" id="{7ADC99B5-5E64-A1E1-701B-542CF60C933A}"/>
              </a:ext>
            </a:extLst>
          </p:cNvPr>
          <p:cNvPicPr>
            <a:picLocks noChangeAspect="1"/>
          </p:cNvPicPr>
          <p:nvPr/>
        </p:nvPicPr>
        <p:blipFill rotWithShape="1">
          <a:blip r:embed="rId3"/>
          <a:srcRect l="17234" t="39804" r="24075" b="26377"/>
          <a:stretch/>
        </p:blipFill>
        <p:spPr>
          <a:xfrm>
            <a:off x="839267" y="2091741"/>
            <a:ext cx="10515600" cy="3895725"/>
          </a:xfrm>
          <a:prstGeom prst="rect">
            <a:avLst/>
          </a:prstGeom>
          <a:solidFill>
            <a:schemeClr val="tx1">
              <a:alpha val="0"/>
            </a:schemeClr>
          </a:solidFill>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366FCB20-09E2-A282-1E5A-6CB471409145}"/>
              </a:ext>
            </a:extLst>
          </p:cNvPr>
          <p:cNvSpPr txBox="1"/>
          <p:nvPr/>
        </p:nvSpPr>
        <p:spPr>
          <a:xfrm>
            <a:off x="838200" y="365125"/>
            <a:ext cx="8944052"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Generating Association Rules-MBA Analysis</a:t>
            </a:r>
          </a:p>
        </p:txBody>
      </p:sp>
    </p:spTree>
    <p:extLst>
      <p:ext uri="{BB962C8B-B14F-4D97-AF65-F5344CB8AC3E}">
        <p14:creationId xmlns:p14="http://schemas.microsoft.com/office/powerpoint/2010/main" val="837007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C52E-8C6F-8475-A44A-9726A76CCC0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FB1CEBE-6AEF-4C20-6800-241D7FFBD61A}"/>
              </a:ext>
            </a:extLst>
          </p:cNvPr>
          <p:cNvPicPr>
            <a:picLocks noGrp="1" noChangeAspect="1"/>
          </p:cNvPicPr>
          <p:nvPr>
            <p:ph idx="1"/>
          </p:nvPr>
        </p:nvPicPr>
        <p:blipFill>
          <a:blip r:embed="rId2"/>
          <a:stretch>
            <a:fillRect/>
          </a:stretch>
        </p:blipFill>
        <p:spPr>
          <a:xfrm>
            <a:off x="0" y="0"/>
            <a:ext cx="12191999" cy="6857999"/>
          </a:xfrm>
        </p:spPr>
      </p:pic>
      <p:sp>
        <p:nvSpPr>
          <p:cNvPr id="6" name="TextBox 5">
            <a:extLst>
              <a:ext uri="{FF2B5EF4-FFF2-40B4-BE49-F238E27FC236}">
                <a16:creationId xmlns:a16="http://schemas.microsoft.com/office/drawing/2014/main" id="{FCE3A638-0804-E84D-86A4-806DC728B7E8}"/>
              </a:ext>
            </a:extLst>
          </p:cNvPr>
          <p:cNvSpPr txBox="1"/>
          <p:nvPr/>
        </p:nvSpPr>
        <p:spPr>
          <a:xfrm>
            <a:off x="767193" y="1810517"/>
            <a:ext cx="11178445" cy="3970318"/>
          </a:xfrm>
          <a:prstGeom prst="rect">
            <a:avLst/>
          </a:prstGeom>
          <a:noFill/>
        </p:spPr>
        <p:txBody>
          <a:bodyPr wrap="none" rtlCol="0">
            <a:spAutoFit/>
          </a:bodyPr>
          <a:lstStyle/>
          <a:p>
            <a:pPr rtl="0"/>
            <a:r>
              <a:rPr lang="en-IN" dirty="0">
                <a:solidFill>
                  <a:srgbClr val="000000"/>
                </a:solidFill>
                <a:effectLst/>
                <a:latin typeface="Segoe UI Symbol" panose="020B0502040204020203" pitchFamily="34" charset="0"/>
                <a:ea typeface="Segoe UI Symbol" panose="020B0502040204020203" pitchFamily="34" charset="0"/>
              </a:rPr>
              <a:t>The output above shows the top 10 itemset sorted by confidence value and all item sets have support value </a:t>
            </a:r>
          </a:p>
          <a:p>
            <a:pPr rtl="0"/>
            <a:r>
              <a:rPr lang="en-IN" dirty="0">
                <a:solidFill>
                  <a:srgbClr val="000000"/>
                </a:solidFill>
                <a:effectLst/>
                <a:latin typeface="Segoe UI Symbol" panose="020B0502040204020203" pitchFamily="34" charset="0"/>
                <a:ea typeface="Segoe UI Symbol" panose="020B0502040204020203" pitchFamily="34" charset="0"/>
              </a:rPr>
              <a:t>Over 1% and lift value over 1. The first itemset shows the association rule "if toast then coffee" with support</a:t>
            </a:r>
          </a:p>
          <a:p>
            <a:pPr rtl="0"/>
            <a:r>
              <a:rPr lang="en-IN" dirty="0">
                <a:solidFill>
                  <a:srgbClr val="000000"/>
                </a:solidFill>
                <a:effectLst/>
                <a:latin typeface="Segoe UI Symbol" panose="020B0502040204020203" pitchFamily="34" charset="0"/>
                <a:ea typeface="Segoe UI Symbol" panose="020B0502040204020203" pitchFamily="34" charset="0"/>
              </a:rPr>
              <a:t>Value at 0.023666 means nearly 2.4% of all transactions have this combination of toast and coffee bought </a:t>
            </a:r>
          </a:p>
          <a:p>
            <a:pPr rtl="0"/>
            <a:r>
              <a:rPr lang="en-IN" dirty="0">
                <a:solidFill>
                  <a:srgbClr val="000000"/>
                </a:solidFill>
                <a:effectLst/>
                <a:latin typeface="Segoe UI Symbol" panose="020B0502040204020203" pitchFamily="34" charset="0"/>
                <a:ea typeface="Segoe UI Symbol" panose="020B0502040204020203" pitchFamily="34" charset="0"/>
              </a:rPr>
              <a:t>Together. We also have 70% confidence that coffee sales happen whenever a toast is purchased. The lift</a:t>
            </a:r>
          </a:p>
          <a:p>
            <a:pPr rtl="0"/>
            <a:r>
              <a:rPr lang="en-IN" dirty="0">
                <a:solidFill>
                  <a:srgbClr val="000000"/>
                </a:solidFill>
                <a:effectLst/>
                <a:latin typeface="Segoe UI Symbol" panose="020B0502040204020203" pitchFamily="34" charset="0"/>
                <a:ea typeface="Segoe UI Symbol" panose="020B0502040204020203" pitchFamily="34" charset="0"/>
              </a:rPr>
              <a:t>Value of 1.47 (greater than 1) shows that the purchase of coffee is indeed influenced by the purchase of </a:t>
            </a:r>
          </a:p>
          <a:p>
            <a:pPr rtl="0"/>
            <a:r>
              <a:rPr lang="en-IN" dirty="0">
                <a:solidFill>
                  <a:srgbClr val="000000"/>
                </a:solidFill>
                <a:effectLst/>
                <a:latin typeface="Segoe UI Symbol" panose="020B0502040204020203" pitchFamily="34" charset="0"/>
                <a:ea typeface="Segoe UI Symbol" panose="020B0502040204020203" pitchFamily="34" charset="0"/>
              </a:rPr>
              <a:t>Toast rather than coffee's purchase being independent of toast. The lift value of 1.47 means that toast’s</a:t>
            </a:r>
          </a:p>
          <a:p>
            <a:pPr rtl="0"/>
            <a:r>
              <a:rPr lang="en-IN" dirty="0">
                <a:solidFill>
                  <a:srgbClr val="000000"/>
                </a:solidFill>
                <a:effectLst/>
                <a:latin typeface="Segoe UI Symbol" panose="020B0502040204020203" pitchFamily="34" charset="0"/>
                <a:ea typeface="Segoe UI Symbol" panose="020B0502040204020203" pitchFamily="34" charset="0"/>
              </a:rPr>
              <a:t>Purchase lifts the coffee's purchase by 1.47 times. Therefore, we can conclude that there is indeed evidence</a:t>
            </a:r>
          </a:p>
          <a:p>
            <a:pPr rtl="0"/>
            <a:r>
              <a:rPr lang="en-IN" dirty="0">
                <a:solidFill>
                  <a:srgbClr val="000000"/>
                </a:solidFill>
                <a:effectLst/>
                <a:latin typeface="Segoe UI Symbol" panose="020B0502040204020203" pitchFamily="34" charset="0"/>
                <a:ea typeface="Segoe UI Symbol" panose="020B0502040204020203" pitchFamily="34" charset="0"/>
              </a:rPr>
              <a:t>To suggest that the purchase of toast leads to the purchase of coffee. The owner of the bakery </a:t>
            </a:r>
          </a:p>
          <a:p>
            <a:pPr rtl="0"/>
            <a:r>
              <a:rPr lang="en-IN" dirty="0">
                <a:solidFill>
                  <a:srgbClr val="000000"/>
                </a:solidFill>
                <a:effectLst/>
                <a:latin typeface="Segoe UI Symbol" panose="020B0502040204020203" pitchFamily="34" charset="0"/>
                <a:ea typeface="Segoe UI Symbol" panose="020B0502040204020203" pitchFamily="34" charset="0"/>
              </a:rPr>
              <a:t>"the bread basket" should consider bundling toast and coffee together as a breakfast set or lunch set, the</a:t>
            </a:r>
          </a:p>
          <a:p>
            <a:pPr rtl="0"/>
            <a:r>
              <a:rPr lang="en-IN" dirty="0">
                <a:solidFill>
                  <a:srgbClr val="000000"/>
                </a:solidFill>
                <a:effectLst/>
                <a:latin typeface="Segoe UI Symbol" panose="020B0502040204020203" pitchFamily="34" charset="0"/>
                <a:ea typeface="Segoe UI Symbol" panose="020B0502040204020203" pitchFamily="34" charset="0"/>
              </a:rPr>
              <a:t>Staff in the store should also be trained to cross-sell coffee to customers who purchase toast, knowing that </a:t>
            </a:r>
          </a:p>
          <a:p>
            <a:pPr rtl="0"/>
            <a:r>
              <a:rPr lang="en-IN" dirty="0">
                <a:solidFill>
                  <a:srgbClr val="000000"/>
                </a:solidFill>
                <a:effectLst/>
                <a:latin typeface="Segoe UI Symbol" panose="020B0502040204020203" pitchFamily="34" charset="0"/>
                <a:ea typeface="Segoe UI Symbol" panose="020B0502040204020203" pitchFamily="34" charset="0"/>
              </a:rPr>
              <a:t>They are more likely to purchase them together, thereby increasing the store's revenue.</a:t>
            </a:r>
          </a:p>
          <a:p>
            <a:br>
              <a:rPr lang="en-IN" b="0" i="0" dirty="0">
                <a:solidFill>
                  <a:srgbClr val="000000"/>
                </a:solidFill>
                <a:effectLst/>
                <a:latin typeface="Segoe UI Symbol" panose="020B0502040204020203" pitchFamily="34" charset="0"/>
                <a:ea typeface="Segoe UI Symbol" panose="020B0502040204020203" pitchFamily="34" charset="0"/>
              </a:rPr>
            </a:br>
            <a:endParaRPr lang="en-IN" b="0" i="0" dirty="0">
              <a:solidFill>
                <a:srgbClr val="000000"/>
              </a:solidFill>
              <a:effectLst/>
              <a:latin typeface="Segoe UI Symbol" panose="020B0502040204020203" pitchFamily="34" charset="0"/>
              <a:ea typeface="Segoe UI Symbol" panose="020B0502040204020203" pitchFamily="34" charset="0"/>
            </a:endParaRPr>
          </a:p>
          <a:p>
            <a:endParaRPr lang="en-US" dirty="0">
              <a:latin typeface="Segoe UI Symbol" panose="020B0502040204020203" pitchFamily="34" charset="0"/>
              <a:ea typeface="Segoe UI Symbol" panose="020B0502040204020203" pitchFamily="34" charset="0"/>
            </a:endParaRPr>
          </a:p>
        </p:txBody>
      </p:sp>
      <p:sp>
        <p:nvSpPr>
          <p:cNvPr id="8" name="TextBox 7">
            <a:extLst>
              <a:ext uri="{FF2B5EF4-FFF2-40B4-BE49-F238E27FC236}">
                <a16:creationId xmlns:a16="http://schemas.microsoft.com/office/drawing/2014/main" id="{2F048663-3401-1CFF-672E-F90750D77AFF}"/>
              </a:ext>
            </a:extLst>
          </p:cNvPr>
          <p:cNvSpPr txBox="1"/>
          <p:nvPr/>
        </p:nvSpPr>
        <p:spPr>
          <a:xfrm>
            <a:off x="838200" y="381575"/>
            <a:ext cx="6761659" cy="1200329"/>
          </a:xfrm>
          <a:prstGeom prst="rect">
            <a:avLst/>
          </a:prstGeom>
          <a:noFill/>
        </p:spPr>
        <p:txBody>
          <a:bodyPr wrap="none" rtlCol="0">
            <a:spAutoFit/>
          </a:bodyPr>
          <a:lstStyle/>
          <a:p>
            <a:r>
              <a:rPr lang="en-IN" sz="3600" b="1" i="0" dirty="0">
                <a:solidFill>
                  <a:srgbClr val="000000"/>
                </a:solidFill>
                <a:effectLst/>
                <a:latin typeface="Times New Roman" panose="02020603050405020304" pitchFamily="18" charset="0"/>
                <a:cs typeface="Times New Roman" panose="02020603050405020304" pitchFamily="18" charset="0"/>
              </a:rPr>
              <a:t>Interpretation And Implications</a:t>
            </a:r>
          </a:p>
          <a:p>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9076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C63D06-E8D0-EB22-2ED5-F9FB79139097}"/>
              </a:ext>
            </a:extLst>
          </p:cNvPr>
          <p:cNvSpPr>
            <a:spLocks noGrp="1"/>
          </p:cNvSpPr>
          <p:nvPr>
            <p:ph type="ctrTitle"/>
          </p:nvPr>
        </p:nvSpPr>
        <p:spPr/>
        <p:txBody>
          <a:bodyPr/>
          <a:lstStyle/>
          <a:p>
            <a:endParaRPr lang="en-US"/>
          </a:p>
        </p:txBody>
      </p:sp>
      <p:sp>
        <p:nvSpPr>
          <p:cNvPr id="6" name="Subtitle 5">
            <a:extLst>
              <a:ext uri="{FF2B5EF4-FFF2-40B4-BE49-F238E27FC236}">
                <a16:creationId xmlns:a16="http://schemas.microsoft.com/office/drawing/2014/main" id="{C25CAA16-8FAA-3461-4B77-32D53953256F}"/>
              </a:ext>
            </a:extLst>
          </p:cNvPr>
          <p:cNvSpPr>
            <a:spLocks noGrp="1"/>
          </p:cNvSpPr>
          <p:nvPr>
            <p:ph type="subTitle" idx="1"/>
          </p:nvPr>
        </p:nvSpPr>
        <p:spPr/>
        <p:txBody>
          <a:bodyPr/>
          <a:lstStyle/>
          <a:p>
            <a:endParaRPr lang="en-US"/>
          </a:p>
        </p:txBody>
      </p:sp>
      <p:pic>
        <p:nvPicPr>
          <p:cNvPr id="4" name="Content Placeholder 4">
            <a:extLst>
              <a:ext uri="{FF2B5EF4-FFF2-40B4-BE49-F238E27FC236}">
                <a16:creationId xmlns:a16="http://schemas.microsoft.com/office/drawing/2014/main" id="{C67407A6-0D76-A9F0-A24E-254D000DCA40}"/>
              </a:ext>
            </a:extLst>
          </p:cNvPr>
          <p:cNvPicPr>
            <a:picLocks noChangeAspect="1"/>
          </p:cNvPicPr>
          <p:nvPr/>
        </p:nvPicPr>
        <p:blipFill>
          <a:blip r:embed="rId2"/>
          <a:stretch>
            <a:fillRect/>
          </a:stretch>
        </p:blipFill>
        <p:spPr>
          <a:xfrm>
            <a:off x="0" y="0"/>
            <a:ext cx="12191999" cy="6858000"/>
          </a:xfrm>
          <a:prstGeom prst="rect">
            <a:avLst/>
          </a:prstGeom>
        </p:spPr>
      </p:pic>
      <p:sp>
        <p:nvSpPr>
          <p:cNvPr id="7" name="TextBox 6">
            <a:extLst>
              <a:ext uri="{FF2B5EF4-FFF2-40B4-BE49-F238E27FC236}">
                <a16:creationId xmlns:a16="http://schemas.microsoft.com/office/drawing/2014/main" id="{722FC987-913F-947E-7016-2298974F6C5A}"/>
              </a:ext>
            </a:extLst>
          </p:cNvPr>
          <p:cNvSpPr txBox="1"/>
          <p:nvPr/>
        </p:nvSpPr>
        <p:spPr>
          <a:xfrm>
            <a:off x="3592372" y="2678708"/>
            <a:ext cx="5225085" cy="923330"/>
          </a:xfrm>
          <a:prstGeom prst="rect">
            <a:avLst/>
          </a:prstGeom>
          <a:noFill/>
        </p:spPr>
        <p:txBody>
          <a:bodyPr wrap="none" rtlCol="0">
            <a:spAutoFit/>
          </a:bodyPr>
          <a:lstStyle/>
          <a:p>
            <a:r>
              <a:rPr lang="en-US" sz="5400" b="1" dirty="0">
                <a:latin typeface="Times New Roman" panose="02020603050405020304" pitchFamily="18" charset="0"/>
                <a:cs typeface="Times New Roman" panose="02020603050405020304" pitchFamily="18" charset="0"/>
              </a:rPr>
              <a:t>Tableau</a:t>
            </a:r>
            <a:r>
              <a:rPr lang="en-US" sz="4000" b="1" dirty="0">
                <a:latin typeface="Times New Roman" panose="02020603050405020304" pitchFamily="18" charset="0"/>
                <a:cs typeface="Times New Roman" panose="02020603050405020304" pitchFamily="18" charset="0"/>
              </a:rPr>
              <a:t> Dashboard </a:t>
            </a:r>
          </a:p>
        </p:txBody>
      </p:sp>
    </p:spTree>
    <p:extLst>
      <p:ext uri="{BB962C8B-B14F-4D97-AF65-F5344CB8AC3E}">
        <p14:creationId xmlns:p14="http://schemas.microsoft.com/office/powerpoint/2010/main" val="1994820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C2A57-7E48-5A0D-4D89-BF65158EB8E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5207D90-8D80-9477-5A75-54AAC72AAE85}"/>
              </a:ext>
            </a:extLst>
          </p:cNvPr>
          <p:cNvPicPr>
            <a:picLocks noGrp="1" noChangeAspect="1"/>
          </p:cNvPicPr>
          <p:nvPr>
            <p:ph idx="1"/>
          </p:nvPr>
        </p:nvPicPr>
        <p:blipFill>
          <a:blip r:embed="rId2"/>
          <a:stretch>
            <a:fillRect/>
          </a:stretch>
        </p:blipFill>
        <p:spPr>
          <a:xfrm>
            <a:off x="0" y="0"/>
            <a:ext cx="12192000" cy="6857999"/>
          </a:xfrm>
          <a:prstGeom prst="rect">
            <a:avLst/>
          </a:prstGeom>
          <a:solidFill>
            <a:schemeClr val="tx1">
              <a:alpha val="0"/>
            </a:schemeClr>
          </a:solidFill>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1103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C52E-8C6F-8475-A44A-9726A76CCC0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FB1CEBE-6AEF-4C20-6800-241D7FFBD61A}"/>
              </a:ext>
            </a:extLst>
          </p:cNvPr>
          <p:cNvPicPr>
            <a:picLocks noGrp="1" noChangeAspect="1"/>
          </p:cNvPicPr>
          <p:nvPr>
            <p:ph idx="1"/>
          </p:nvPr>
        </p:nvPicPr>
        <p:blipFill>
          <a:blip r:embed="rId2"/>
          <a:stretch>
            <a:fillRect/>
          </a:stretch>
        </p:blipFill>
        <p:spPr>
          <a:xfrm>
            <a:off x="0" y="0"/>
            <a:ext cx="12191999" cy="6857999"/>
          </a:xfrm>
        </p:spPr>
      </p:pic>
      <p:sp>
        <p:nvSpPr>
          <p:cNvPr id="6" name="TextBox 5">
            <a:extLst>
              <a:ext uri="{FF2B5EF4-FFF2-40B4-BE49-F238E27FC236}">
                <a16:creationId xmlns:a16="http://schemas.microsoft.com/office/drawing/2014/main" id="{FA7FDA14-EAE9-C9FD-9A3B-5C98DF870699}"/>
              </a:ext>
            </a:extLst>
          </p:cNvPr>
          <p:cNvSpPr txBox="1"/>
          <p:nvPr/>
        </p:nvSpPr>
        <p:spPr>
          <a:xfrm>
            <a:off x="838200" y="381575"/>
            <a:ext cx="4544834"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Analysis and Findings</a:t>
            </a:r>
          </a:p>
        </p:txBody>
      </p:sp>
      <p:sp>
        <p:nvSpPr>
          <p:cNvPr id="9" name="TextBox 8">
            <a:extLst>
              <a:ext uri="{FF2B5EF4-FFF2-40B4-BE49-F238E27FC236}">
                <a16:creationId xmlns:a16="http://schemas.microsoft.com/office/drawing/2014/main" id="{7C107A87-BEA4-4BF0-7C20-23C6E1812024}"/>
              </a:ext>
            </a:extLst>
          </p:cNvPr>
          <p:cNvSpPr txBox="1"/>
          <p:nvPr/>
        </p:nvSpPr>
        <p:spPr>
          <a:xfrm>
            <a:off x="836518" y="1335055"/>
            <a:ext cx="10428889" cy="1200329"/>
          </a:xfrm>
          <a:prstGeom prst="rect">
            <a:avLst/>
          </a:prstGeom>
          <a:noFill/>
        </p:spPr>
        <p:txBody>
          <a:bodyPr wrap="square">
            <a:spAutoFit/>
          </a:bodyPr>
          <a:lstStyle/>
          <a:p>
            <a:pPr algn="l"/>
            <a:r>
              <a:rPr lang="en-IN" b="0" i="0" dirty="0">
                <a:solidFill>
                  <a:srgbClr val="000000"/>
                </a:solidFill>
                <a:effectLst/>
                <a:latin typeface="Segoe UI Symbol" panose="020B0502040204020203" pitchFamily="34" charset="0"/>
                <a:ea typeface="Segoe UI Symbol" panose="020B0502040204020203" pitchFamily="34" charset="0"/>
              </a:rPr>
              <a:t>There are three metrics or criteria to evaluate the strength or quality of an association rule, which are support, confidence and lift.</a:t>
            </a:r>
          </a:p>
          <a:p>
            <a:br>
              <a:rPr lang="en-IN" dirty="0">
                <a:latin typeface="Segoe UI Symbol" panose="020B0502040204020203" pitchFamily="34" charset="0"/>
                <a:ea typeface="Segoe UI Symbol" panose="020B0502040204020203" pitchFamily="34" charset="0"/>
              </a:rPr>
            </a:br>
            <a:endParaRPr lang="en-US" dirty="0">
              <a:latin typeface="Segoe UI Symbol" panose="020B0502040204020203" pitchFamily="34" charset="0"/>
              <a:ea typeface="Segoe UI Symbol" panose="020B0502040204020203" pitchFamily="34" charset="0"/>
            </a:endParaRPr>
          </a:p>
        </p:txBody>
      </p:sp>
      <p:sp>
        <p:nvSpPr>
          <p:cNvPr id="11" name="TextBox 10">
            <a:extLst>
              <a:ext uri="{FF2B5EF4-FFF2-40B4-BE49-F238E27FC236}">
                <a16:creationId xmlns:a16="http://schemas.microsoft.com/office/drawing/2014/main" id="{AFEB7DA7-DF0C-CFBD-61B7-94BE6693BB1E}"/>
              </a:ext>
            </a:extLst>
          </p:cNvPr>
          <p:cNvSpPr txBox="1"/>
          <p:nvPr/>
        </p:nvSpPr>
        <p:spPr>
          <a:xfrm>
            <a:off x="924910" y="1997837"/>
            <a:ext cx="11381642" cy="4247317"/>
          </a:xfrm>
          <a:prstGeom prst="rect">
            <a:avLst/>
          </a:prstGeom>
          <a:noFill/>
        </p:spPr>
        <p:txBody>
          <a:bodyPr wrap="none" rtlCol="0">
            <a:spAutoFit/>
          </a:bodyPr>
          <a:lstStyle/>
          <a:p>
            <a:pPr algn="l"/>
            <a:r>
              <a:rPr lang="en-IN" b="1" i="0">
                <a:solidFill>
                  <a:srgbClr val="000000"/>
                </a:solidFill>
                <a:effectLst/>
                <a:latin typeface="Segoe UI Symbol" panose="020B0502040204020203" pitchFamily="34" charset="0"/>
                <a:ea typeface="Segoe UI Symbol" panose="020B0502040204020203" pitchFamily="34" charset="0"/>
              </a:rPr>
              <a:t>1. Support</a:t>
            </a:r>
          </a:p>
          <a:p>
            <a:pPr algn="l"/>
            <a:r>
              <a:rPr lang="en-IN" b="0" i="0">
                <a:solidFill>
                  <a:srgbClr val="000000"/>
                </a:solidFill>
                <a:effectLst/>
                <a:latin typeface="Segoe UI Symbol" panose="020B0502040204020203" pitchFamily="34" charset="0"/>
                <a:ea typeface="Segoe UI Symbol" panose="020B0502040204020203" pitchFamily="34" charset="0"/>
              </a:rPr>
              <a:t>Support measures the percentage of transactions containing a particular combination of items relative</a:t>
            </a:r>
          </a:p>
          <a:p>
            <a:pPr algn="l"/>
            <a:r>
              <a:rPr lang="en-IN" b="0" i="0">
                <a:solidFill>
                  <a:srgbClr val="000000"/>
                </a:solidFill>
                <a:effectLst/>
                <a:latin typeface="Segoe UI Symbol" panose="020B0502040204020203" pitchFamily="34" charset="0"/>
                <a:ea typeface="Segoe UI Symbol" panose="020B0502040204020203" pitchFamily="34" charset="0"/>
              </a:rPr>
              <a:t>To the total number of transactions.</a:t>
            </a:r>
          </a:p>
          <a:p>
            <a:r>
              <a:rPr lang="en-IN" b="0" i="0">
                <a:solidFill>
                  <a:srgbClr val="000000"/>
                </a:solidFill>
                <a:effectLst/>
                <a:latin typeface="Segoe UI Symbol" panose="020B0502040204020203" pitchFamily="34" charset="0"/>
                <a:ea typeface="Segoe UI Symbol" panose="020B0502040204020203" pitchFamily="34" charset="0"/>
              </a:rPr>
              <a:t>Support (antecedent (x) and consequent (y)) = number of transactions having both items / total transactions.</a:t>
            </a:r>
          </a:p>
          <a:p>
            <a:endParaRPr lang="en-IN" b="0" i="0">
              <a:solidFill>
                <a:srgbClr val="000000"/>
              </a:solidFill>
              <a:effectLst/>
              <a:latin typeface="Segoe UI Symbol" panose="020B0502040204020203" pitchFamily="34" charset="0"/>
              <a:ea typeface="Segoe UI Symbol" panose="020B0502040204020203" pitchFamily="34" charset="0"/>
            </a:endParaRPr>
          </a:p>
          <a:p>
            <a:pPr algn="l"/>
            <a:r>
              <a:rPr lang="en-IN" b="1" i="0">
                <a:solidFill>
                  <a:srgbClr val="000000"/>
                </a:solidFill>
                <a:effectLst/>
                <a:latin typeface="Segoe UI Symbol" panose="020B0502040204020203" pitchFamily="34" charset="0"/>
                <a:ea typeface="Segoe UI Symbol" panose="020B0502040204020203" pitchFamily="34" charset="0"/>
              </a:rPr>
              <a:t>2. Confidence</a:t>
            </a:r>
          </a:p>
          <a:p>
            <a:pPr algn="l"/>
            <a:r>
              <a:rPr lang="en-IN" b="0" i="0">
                <a:solidFill>
                  <a:srgbClr val="000000"/>
                </a:solidFill>
                <a:effectLst/>
                <a:latin typeface="Segoe UI Symbol" panose="020B0502040204020203" pitchFamily="34" charset="0"/>
                <a:ea typeface="Segoe UI Symbol" panose="020B0502040204020203" pitchFamily="34" charset="0"/>
              </a:rPr>
              <a:t>Confidence measures the probability of finding a particular combination of items whenever antecedent is </a:t>
            </a:r>
          </a:p>
          <a:p>
            <a:pPr algn="l"/>
            <a:r>
              <a:rPr lang="en-IN" b="0" i="0">
                <a:solidFill>
                  <a:srgbClr val="000000"/>
                </a:solidFill>
                <a:effectLst/>
                <a:latin typeface="Segoe UI Symbol" panose="020B0502040204020203" pitchFamily="34" charset="0"/>
                <a:ea typeface="Segoe UI Symbol" panose="020B0502040204020203" pitchFamily="34" charset="0"/>
              </a:rPr>
              <a:t>Bought.</a:t>
            </a:r>
          </a:p>
          <a:p>
            <a:pPr algn="l"/>
            <a:r>
              <a:rPr lang="en-IN" b="0" i="0">
                <a:solidFill>
                  <a:srgbClr val="000000"/>
                </a:solidFill>
                <a:effectLst/>
                <a:latin typeface="Segoe UI Symbol" panose="020B0502040204020203" pitchFamily="34" charset="0"/>
                <a:ea typeface="Segoe UI Symbol" panose="020B0502040204020203" pitchFamily="34" charset="0"/>
              </a:rPr>
              <a:t>Confidence (antecedent(x) and consequent(y)) = p (consequent (y) is bought given antecedent (x) is bought.</a:t>
            </a:r>
          </a:p>
          <a:p>
            <a:pPr algn="l"/>
            <a:r>
              <a:rPr lang="en-IN" b="1" i="0">
                <a:solidFill>
                  <a:srgbClr val="000000"/>
                </a:solidFill>
                <a:effectLst/>
                <a:latin typeface="Segoe UI Symbol" panose="020B0502040204020203" pitchFamily="34" charset="0"/>
                <a:ea typeface="Segoe UI Symbol" panose="020B0502040204020203" pitchFamily="34" charset="0"/>
              </a:rPr>
              <a:t>3. Lift</a:t>
            </a:r>
          </a:p>
          <a:p>
            <a:pPr algn="l"/>
            <a:r>
              <a:rPr lang="en-IN" b="0" i="0">
                <a:solidFill>
                  <a:srgbClr val="000000"/>
                </a:solidFill>
                <a:effectLst/>
                <a:latin typeface="Segoe UI Symbol" panose="020B0502040204020203" pitchFamily="34" charset="0"/>
                <a:ea typeface="Segoe UI Symbol" panose="020B0502040204020203" pitchFamily="34" charset="0"/>
              </a:rPr>
              <a:t>Lift is a metric to determine how much the purchase of antecedent influences the purchase of consequent.</a:t>
            </a:r>
          </a:p>
          <a:p>
            <a:pPr algn="l"/>
            <a:r>
              <a:rPr lang="en-IN" b="0" i="0">
                <a:solidFill>
                  <a:srgbClr val="000000"/>
                </a:solidFill>
                <a:effectLst/>
                <a:latin typeface="Segoe UI Symbol" panose="020B0502040204020203" pitchFamily="34" charset="0"/>
                <a:ea typeface="Segoe UI Symbol" panose="020B0502040204020203" pitchFamily="34" charset="0"/>
              </a:rPr>
              <a:t>In probability terms, we want to know which is higher, p (butter) or p (butter / bread)? If the purchase of </a:t>
            </a:r>
          </a:p>
          <a:p>
            <a:pPr algn="l"/>
            <a:r>
              <a:rPr lang="en-IN" b="0" i="0">
                <a:solidFill>
                  <a:srgbClr val="000000"/>
                </a:solidFill>
                <a:effectLst/>
                <a:latin typeface="Segoe UI Symbol" panose="020B0502040204020203" pitchFamily="34" charset="0"/>
                <a:ea typeface="Segoe UI Symbol" panose="020B0502040204020203" pitchFamily="34" charset="0"/>
              </a:rPr>
              <a:t>Butter is influenced by the purchase of bread, then P (butter / bread) will be higher than P (butter), or in </a:t>
            </a:r>
          </a:p>
          <a:p>
            <a:pPr algn="l"/>
            <a:r>
              <a:rPr lang="en-IN" b="0" i="0">
                <a:solidFill>
                  <a:srgbClr val="000000"/>
                </a:solidFill>
                <a:effectLst/>
                <a:latin typeface="Segoe UI Symbol" panose="020B0502040204020203" pitchFamily="34" charset="0"/>
                <a:ea typeface="Segoe UI Symbol" panose="020B0502040204020203" pitchFamily="34" charset="0"/>
              </a:rPr>
              <a:t>Other words, the ratio of P (butter / bread) over P (butter) will be higher than 1.</a:t>
            </a:r>
          </a:p>
          <a:p>
            <a:endParaRPr lang="en-US">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2916559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1864E-DEE8-9170-7F84-C9ECB543974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811A43E-D558-F907-7F8F-CF25408705C8}"/>
              </a:ext>
            </a:extLst>
          </p:cNvPr>
          <p:cNvPicPr>
            <a:picLocks noGrp="1" noChangeAspect="1"/>
          </p:cNvPicPr>
          <p:nvPr>
            <p:ph idx="1"/>
          </p:nvPr>
        </p:nvPicPr>
        <p:blipFill>
          <a:blip r:embed="rId2"/>
          <a:stretch>
            <a:fillRect/>
          </a:stretch>
        </p:blipFill>
        <p:spPr>
          <a:xfrm>
            <a:off x="1" y="0"/>
            <a:ext cx="12191999" cy="6858000"/>
          </a:xfrm>
        </p:spPr>
      </p:pic>
      <p:sp>
        <p:nvSpPr>
          <p:cNvPr id="3" name="TextBox 2">
            <a:extLst>
              <a:ext uri="{FF2B5EF4-FFF2-40B4-BE49-F238E27FC236}">
                <a16:creationId xmlns:a16="http://schemas.microsoft.com/office/drawing/2014/main" id="{39E4971B-55C4-B4ED-774B-A916EF3F6E9E}"/>
              </a:ext>
            </a:extLst>
          </p:cNvPr>
          <p:cNvSpPr txBox="1"/>
          <p:nvPr/>
        </p:nvSpPr>
        <p:spPr>
          <a:xfrm>
            <a:off x="838200" y="658574"/>
            <a:ext cx="5985613"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Conclusion and Future Scope</a:t>
            </a:r>
          </a:p>
        </p:txBody>
      </p:sp>
      <p:sp>
        <p:nvSpPr>
          <p:cNvPr id="4" name="TextBox 3">
            <a:extLst>
              <a:ext uri="{FF2B5EF4-FFF2-40B4-BE49-F238E27FC236}">
                <a16:creationId xmlns:a16="http://schemas.microsoft.com/office/drawing/2014/main" id="{4A52E5C8-7670-8EBC-73B0-F456E89856BE}"/>
              </a:ext>
            </a:extLst>
          </p:cNvPr>
          <p:cNvSpPr txBox="1"/>
          <p:nvPr/>
        </p:nvSpPr>
        <p:spPr>
          <a:xfrm>
            <a:off x="838200" y="1598354"/>
            <a:ext cx="11457175" cy="1754326"/>
          </a:xfrm>
          <a:prstGeom prst="rect">
            <a:avLst/>
          </a:prstGeom>
          <a:noFill/>
        </p:spPr>
        <p:txBody>
          <a:bodyPr wrap="square" rtlCol="0">
            <a:spAutoFit/>
          </a:bodyPr>
          <a:lstStyle/>
          <a:p>
            <a:pPr algn="l"/>
            <a:r>
              <a:rPr lang="en-IN" b="0" i="0" dirty="0">
                <a:solidFill>
                  <a:srgbClr val="202124"/>
                </a:solidFill>
                <a:effectLst/>
                <a:latin typeface="Segoe UI Historic" panose="020B0502040204020203" pitchFamily="34" charset="0"/>
                <a:ea typeface="Segoe UI Historic" panose="020B0502040204020203" pitchFamily="34" charset="0"/>
                <a:cs typeface="Segoe UI Historic" panose="020B0502040204020203" pitchFamily="34" charset="0"/>
              </a:rPr>
              <a:t>Benefits of market basket analysis. Market basket analysis can </a:t>
            </a:r>
            <a:r>
              <a:rPr lang="en-IN" b="1" i="0" dirty="0">
                <a:solidFill>
                  <a:srgbClr val="202124"/>
                </a:solidFill>
                <a:effectLst/>
                <a:latin typeface="Segoe UI Historic" panose="020B0502040204020203" pitchFamily="34" charset="0"/>
                <a:ea typeface="Segoe UI Historic" panose="020B0502040204020203" pitchFamily="34" charset="0"/>
                <a:cs typeface="Segoe UI Historic" panose="020B0502040204020203" pitchFamily="34" charset="0"/>
              </a:rPr>
              <a:t>increase sales and customer satisfaction</a:t>
            </a:r>
            <a:r>
              <a:rPr lang="en-IN" b="0" i="0" dirty="0">
                <a:solidFill>
                  <a:srgbClr val="202124"/>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p>
          <a:p>
            <a:pPr algn="l"/>
            <a:r>
              <a:rPr lang="en-IN" b="0" i="0" dirty="0">
                <a:solidFill>
                  <a:srgbClr val="202124"/>
                </a:solidFill>
                <a:effectLst/>
                <a:latin typeface="Segoe UI Historic" panose="020B0502040204020203" pitchFamily="34" charset="0"/>
                <a:ea typeface="Segoe UI Historic" panose="020B0502040204020203" pitchFamily="34" charset="0"/>
                <a:cs typeface="Segoe UI Historic" panose="020B0502040204020203" pitchFamily="34" charset="0"/>
              </a:rPr>
              <a:t>Using data to determine that products are often purchased together, retailers can optimize product placement,</a:t>
            </a:r>
          </a:p>
          <a:p>
            <a:pPr algn="l"/>
            <a:r>
              <a:rPr lang="en-IN" b="0" i="0" dirty="0">
                <a:solidFill>
                  <a:srgbClr val="202124"/>
                </a:solidFill>
                <a:effectLst/>
                <a:latin typeface="Segoe UI Historic" panose="020B0502040204020203" pitchFamily="34" charset="0"/>
                <a:ea typeface="Segoe UI Historic" panose="020B0502040204020203" pitchFamily="34" charset="0"/>
                <a:cs typeface="Segoe UI Historic" panose="020B0502040204020203" pitchFamily="34" charset="0"/>
              </a:rPr>
              <a:t>Offer special deals and create new product bundles to encourage further sales of these combinations. The goal </a:t>
            </a:r>
          </a:p>
          <a:p>
            <a:pPr algn="l"/>
            <a:r>
              <a:rPr lang="en-IN" b="0" i="0" dirty="0">
                <a:solidFill>
                  <a:srgbClr val="202124"/>
                </a:solidFill>
                <a:effectLst/>
                <a:latin typeface="Segoe UI Historic" panose="020B0502040204020203" pitchFamily="34" charset="0"/>
                <a:ea typeface="Segoe UI Historic" panose="020B0502040204020203" pitchFamily="34" charset="0"/>
                <a:cs typeface="Segoe UI Historic" panose="020B0502040204020203" pitchFamily="34" charset="0"/>
              </a:rPr>
              <a:t>Of market basket analysis is </a:t>
            </a:r>
            <a:r>
              <a:rPr lang="en-IN" b="1" i="0" dirty="0">
                <a:solidFill>
                  <a:srgbClr val="202124"/>
                </a:solidFill>
                <a:effectLst/>
                <a:latin typeface="Segoe UI Historic" panose="020B0502040204020203" pitchFamily="34" charset="0"/>
                <a:ea typeface="Segoe UI Historic" panose="020B0502040204020203" pitchFamily="34" charset="0"/>
                <a:cs typeface="Segoe UI Historic" panose="020B0502040204020203" pitchFamily="34" charset="0"/>
              </a:rPr>
              <a:t>to understand consumer behaviour by identifying relationships between the items </a:t>
            </a:r>
          </a:p>
          <a:p>
            <a:pPr algn="l"/>
            <a:r>
              <a:rPr lang="en-IN" b="1" i="0" dirty="0">
                <a:solidFill>
                  <a:srgbClr val="202124"/>
                </a:solidFill>
                <a:effectLst/>
                <a:latin typeface="Segoe UI Historic" panose="020B0502040204020203" pitchFamily="34" charset="0"/>
                <a:ea typeface="Segoe UI Historic" panose="020B0502040204020203" pitchFamily="34" charset="0"/>
                <a:cs typeface="Segoe UI Historic" panose="020B0502040204020203" pitchFamily="34" charset="0"/>
              </a:rPr>
              <a:t>That people buy.</a:t>
            </a:r>
            <a:r>
              <a:rPr lang="en-IN" b="0" i="0" dirty="0">
                <a:solidFill>
                  <a:srgbClr val="202124"/>
                </a:solidFill>
                <a:effectLst/>
                <a:latin typeface="Segoe UI Historic" panose="020B0502040204020203" pitchFamily="34" charset="0"/>
                <a:ea typeface="Segoe UI Historic" panose="020B0502040204020203" pitchFamily="34" charset="0"/>
                <a:cs typeface="Segoe UI Historic" panose="020B0502040204020203" pitchFamily="34" charset="0"/>
              </a:rPr>
              <a:t> It supports the retail sector in all areas, from </a:t>
            </a:r>
            <a:r>
              <a:rPr lang="en-IN" b="1" i="0" dirty="0">
                <a:solidFill>
                  <a:srgbClr val="202124"/>
                </a:solidFill>
                <a:effectLst/>
                <a:latin typeface="Segoe UI Historic" panose="020B0502040204020203" pitchFamily="34" charset="0"/>
                <a:ea typeface="Segoe UI Historic" panose="020B0502040204020203" pitchFamily="34" charset="0"/>
                <a:cs typeface="Segoe UI Historic" panose="020B0502040204020203" pitchFamily="34" charset="0"/>
              </a:rPr>
              <a:t>predicting sales success to locating customers</a:t>
            </a:r>
            <a:r>
              <a:rPr lang="en-IN" b="0" i="0" dirty="0">
                <a:solidFill>
                  <a:srgbClr val="202124"/>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p>
          <a:p>
            <a:endParaRPr lang="en-US"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906159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3D140-0D41-5ADA-8542-5E1C25C09A9A}"/>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56DE6187-A201-EBC6-78A2-8561208F555C}"/>
              </a:ext>
            </a:extLst>
          </p:cNvPr>
          <p:cNvPicPr>
            <a:picLocks noGrp="1" noChangeAspect="1"/>
          </p:cNvPicPr>
          <p:nvPr>
            <p:ph idx="1"/>
          </p:nvPr>
        </p:nvPicPr>
        <p:blipFill>
          <a:blip r:embed="rId2"/>
          <a:stretch>
            <a:fillRect/>
          </a:stretch>
        </p:blipFill>
        <p:spPr>
          <a:xfrm>
            <a:off x="1" y="0"/>
            <a:ext cx="12192000" cy="6858000"/>
          </a:xfrm>
        </p:spPr>
      </p:pic>
      <p:sp>
        <p:nvSpPr>
          <p:cNvPr id="8" name="TextBox 7">
            <a:extLst>
              <a:ext uri="{FF2B5EF4-FFF2-40B4-BE49-F238E27FC236}">
                <a16:creationId xmlns:a16="http://schemas.microsoft.com/office/drawing/2014/main" id="{16824FD1-882B-0998-92D4-9177A2B29282}"/>
              </a:ext>
            </a:extLst>
          </p:cNvPr>
          <p:cNvSpPr txBox="1"/>
          <p:nvPr/>
        </p:nvSpPr>
        <p:spPr>
          <a:xfrm>
            <a:off x="6642538" y="2413337"/>
            <a:ext cx="2922595" cy="1015663"/>
          </a:xfrm>
          <a:prstGeom prst="rect">
            <a:avLst/>
          </a:prstGeom>
          <a:noFill/>
        </p:spPr>
        <p:txBody>
          <a:bodyPr wrap="none" rtlCol="0">
            <a:spAutoFit/>
          </a:bodyPr>
          <a:lstStyle/>
          <a:p>
            <a:r>
              <a:rPr lang="en-US" sz="6000" b="1">
                <a:latin typeface="Times New Roman" panose="02020603050405020304" pitchFamily="18" charset="0"/>
                <a:cs typeface="Times New Roman" panose="02020603050405020304" pitchFamily="18" charset="0"/>
              </a:rPr>
              <a:t>Thanks!</a:t>
            </a:r>
          </a:p>
        </p:txBody>
      </p:sp>
      <p:sp>
        <p:nvSpPr>
          <p:cNvPr id="9" name="TextBox 8">
            <a:extLst>
              <a:ext uri="{FF2B5EF4-FFF2-40B4-BE49-F238E27FC236}">
                <a16:creationId xmlns:a16="http://schemas.microsoft.com/office/drawing/2014/main" id="{9CB1D2B1-CBBF-9DCF-55A5-45838B0C54C3}"/>
              </a:ext>
            </a:extLst>
          </p:cNvPr>
          <p:cNvSpPr txBox="1"/>
          <p:nvPr/>
        </p:nvSpPr>
        <p:spPr>
          <a:xfrm>
            <a:off x="6096000" y="3429000"/>
            <a:ext cx="5379999" cy="1015663"/>
          </a:xfrm>
          <a:prstGeom prst="rect">
            <a:avLst/>
          </a:prstGeom>
          <a:noFill/>
        </p:spPr>
        <p:txBody>
          <a:bodyPr wrap="none" rtlCol="0">
            <a:spAutoFit/>
          </a:bodyPr>
          <a:lstStyle>
            <a:defPPr>
              <a:defRPr lang="en-US"/>
            </a:defPPr>
            <a:lvl1pPr>
              <a:defRPr sz="6000" b="1">
                <a:latin typeface="Times New Roman" panose="02020603050405020304" pitchFamily="18" charset="0"/>
                <a:cs typeface="Times New Roman" panose="02020603050405020304" pitchFamily="18" charset="0"/>
              </a:defRPr>
            </a:lvl1pPr>
          </a:lstStyle>
          <a:p>
            <a:r>
              <a:rPr lang="en-US"/>
              <a:t>Any Questions?</a:t>
            </a:r>
          </a:p>
        </p:txBody>
      </p:sp>
    </p:spTree>
    <p:extLst>
      <p:ext uri="{BB962C8B-B14F-4D97-AF65-F5344CB8AC3E}">
        <p14:creationId xmlns:p14="http://schemas.microsoft.com/office/powerpoint/2010/main" val="2953619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672D-E295-99A2-CD2D-76251D651245}"/>
              </a:ext>
            </a:extLst>
          </p:cNvPr>
          <p:cNvSpPr>
            <a:spLocks noGrp="1"/>
          </p:cNvSpPr>
          <p:nvPr>
            <p:ph type="title"/>
          </p:nvPr>
        </p:nvSpPr>
        <p:spPr/>
        <p:txBody>
          <a:bodyPr/>
          <a:lstStyle/>
          <a:p>
            <a:endParaRPr lang="en-US"/>
          </a:p>
        </p:txBody>
      </p:sp>
      <p:pic>
        <p:nvPicPr>
          <p:cNvPr id="11" name="Content Placeholder 10">
            <a:extLst>
              <a:ext uri="{FF2B5EF4-FFF2-40B4-BE49-F238E27FC236}">
                <a16:creationId xmlns:a16="http://schemas.microsoft.com/office/drawing/2014/main" id="{82B524CB-F9F3-CD55-E3DF-32F7AEFC1AE1}"/>
              </a:ext>
            </a:extLst>
          </p:cNvPr>
          <p:cNvPicPr>
            <a:picLocks noGrp="1" noChangeAspect="1"/>
          </p:cNvPicPr>
          <p:nvPr>
            <p:ph idx="1"/>
          </p:nvPr>
        </p:nvPicPr>
        <p:blipFill>
          <a:blip r:embed="rId2"/>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A0FEA718-150C-8501-A12C-3A27DB35D4EE}"/>
              </a:ext>
            </a:extLst>
          </p:cNvPr>
          <p:cNvSpPr txBox="1"/>
          <p:nvPr/>
        </p:nvSpPr>
        <p:spPr>
          <a:xfrm>
            <a:off x="838200" y="474563"/>
            <a:ext cx="3985065" cy="646331"/>
          </a:xfrm>
          <a:prstGeom prst="rect">
            <a:avLst/>
          </a:prstGeom>
          <a:noFill/>
        </p:spPr>
        <p:txBody>
          <a:bodyPr wrap="none" rtlCol="0">
            <a:spAutoFit/>
          </a:bodyPr>
          <a:lstStyle/>
          <a:p>
            <a:pPr marL="11113"/>
            <a:r>
              <a:rPr lang="en-US" sz="3600" b="1" dirty="0">
                <a:latin typeface="Times New Roman" panose="02020603050405020304" pitchFamily="18" charset="0"/>
                <a:cs typeface="Times New Roman" panose="02020603050405020304" pitchFamily="18" charset="0"/>
              </a:rPr>
              <a:t>Problem Statement</a:t>
            </a:r>
          </a:p>
        </p:txBody>
      </p:sp>
      <p:sp>
        <p:nvSpPr>
          <p:cNvPr id="13" name="TextBox 12">
            <a:extLst>
              <a:ext uri="{FF2B5EF4-FFF2-40B4-BE49-F238E27FC236}">
                <a16:creationId xmlns:a16="http://schemas.microsoft.com/office/drawing/2014/main" id="{AEEAA861-71AD-D4E1-502C-B7F76A98CC4D}"/>
              </a:ext>
            </a:extLst>
          </p:cNvPr>
          <p:cNvSpPr txBox="1"/>
          <p:nvPr/>
        </p:nvSpPr>
        <p:spPr>
          <a:xfrm>
            <a:off x="838200" y="1690688"/>
            <a:ext cx="11536556" cy="2677656"/>
          </a:xfrm>
          <a:prstGeom prst="rect">
            <a:avLst/>
          </a:prstGeom>
          <a:noFill/>
        </p:spPr>
        <p:txBody>
          <a:bodyPr wrap="square" rtlCol="0">
            <a:spAutoFit/>
          </a:bodyPr>
          <a:lstStyle/>
          <a:p>
            <a:r>
              <a:rPr lang="en-US" sz="2400">
                <a:latin typeface="Segoe UI Symbol" panose="020B0502040204020203" pitchFamily="34" charset="0"/>
                <a:ea typeface="Segoe UI Symbol" panose="020B0502040204020203" pitchFamily="34" charset="0"/>
              </a:rPr>
              <a:t>We will be analyzing how to convert the </a:t>
            </a:r>
            <a:r>
              <a:rPr lang="en-IN" sz="2400" b="0" i="0">
                <a:solidFill>
                  <a:srgbClr val="000000"/>
                </a:solidFill>
                <a:effectLst/>
                <a:latin typeface="Segoe UI Symbol" panose="020B0502040204020203" pitchFamily="34" charset="0"/>
                <a:ea typeface="Segoe UI Symbol" panose="020B0502040204020203" pitchFamily="34" charset="0"/>
              </a:rPr>
              <a:t>consumer tastes and preferences into </a:t>
            </a:r>
          </a:p>
          <a:p>
            <a:r>
              <a:rPr lang="en-IN" sz="2400" b="0" i="0">
                <a:solidFill>
                  <a:srgbClr val="000000"/>
                </a:solidFill>
                <a:effectLst/>
                <a:latin typeface="Segoe UI Symbol" panose="020B0502040204020203" pitchFamily="34" charset="0"/>
                <a:ea typeface="Segoe UI Symbol" panose="020B0502040204020203" pitchFamily="34" charset="0"/>
              </a:rPr>
              <a:t>Association rules that are more insightful and actionable, from business perspective. For example, if customers buy product A they also tend to buy product typically we can extract the relationship between products in the form of rules or we can say is the purchase of bread leads to the purchase of butter?</a:t>
            </a:r>
            <a:br>
              <a:rPr lang="en-IN" sz="2400">
                <a:latin typeface="Segoe UI Symbol" panose="020B0502040204020203" pitchFamily="34" charset="0"/>
                <a:ea typeface="Segoe UI Symbol" panose="020B0502040204020203" pitchFamily="34" charset="0"/>
              </a:rPr>
            </a:br>
            <a:endParaRPr lang="en-IN" sz="2400" b="0" i="0">
              <a:solidFill>
                <a:srgbClr val="000000"/>
              </a:solidFill>
              <a:effectLst/>
              <a:latin typeface="Segoe UI Symbol" panose="020B0502040204020203" pitchFamily="34" charset="0"/>
              <a:ea typeface="Segoe UI Symbol" panose="020B0502040204020203" pitchFamily="34" charset="0"/>
            </a:endParaRPr>
          </a:p>
          <a:p>
            <a:endParaRPr lang="en-US" sz="2400">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1829670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1864E-DEE8-9170-7F84-C9ECB5439748}"/>
              </a:ext>
            </a:extLst>
          </p:cNvPr>
          <p:cNvSpPr>
            <a:spLocks noGrp="1"/>
          </p:cNvSpPr>
          <p:nvPr>
            <p:ph type="title"/>
          </p:nvPr>
        </p:nvSpPr>
        <p:spPr/>
        <p:txBody>
          <a:bodyPr/>
          <a:lstStyle/>
          <a:p>
            <a:endParaRPr lang="en-US"/>
          </a:p>
        </p:txBody>
      </p:sp>
      <p:pic>
        <p:nvPicPr>
          <p:cNvPr id="10" name="Content Placeholder 9">
            <a:extLst>
              <a:ext uri="{FF2B5EF4-FFF2-40B4-BE49-F238E27FC236}">
                <a16:creationId xmlns:a16="http://schemas.microsoft.com/office/drawing/2014/main" id="{5391755C-A97F-63F0-6479-BD9FC466582C}"/>
              </a:ext>
            </a:extLst>
          </p:cNvPr>
          <p:cNvPicPr>
            <a:picLocks noGrp="1" noChangeAspect="1"/>
          </p:cNvPicPr>
          <p:nvPr>
            <p:ph idx="1"/>
          </p:nvPr>
        </p:nvPicPr>
        <p:blipFill>
          <a:blip r:embed="rId2"/>
          <a:stretch>
            <a:fillRect/>
          </a:stretch>
        </p:blipFill>
        <p:spPr>
          <a:xfrm>
            <a:off x="0" y="-1"/>
            <a:ext cx="12192000" cy="6857999"/>
          </a:xfrm>
        </p:spPr>
      </p:pic>
      <p:sp>
        <p:nvSpPr>
          <p:cNvPr id="11" name="TextBox 10">
            <a:extLst>
              <a:ext uri="{FF2B5EF4-FFF2-40B4-BE49-F238E27FC236}">
                <a16:creationId xmlns:a16="http://schemas.microsoft.com/office/drawing/2014/main" id="{51275A92-1AB2-B4CD-4178-58938A2EAE3F}"/>
              </a:ext>
            </a:extLst>
          </p:cNvPr>
          <p:cNvSpPr txBox="1"/>
          <p:nvPr/>
        </p:nvSpPr>
        <p:spPr>
          <a:xfrm>
            <a:off x="838200" y="365125"/>
            <a:ext cx="2839239" cy="646331"/>
          </a:xfrm>
          <a:prstGeom prst="rect">
            <a:avLst/>
          </a:prstGeom>
          <a:noFill/>
        </p:spPr>
        <p:txBody>
          <a:bodyPr wrap="none" rtlCol="0">
            <a:spAutoFit/>
          </a:bodyPr>
          <a:lstStyle/>
          <a:p>
            <a:pPr marL="11113"/>
            <a:r>
              <a:rPr lang="en-US" sz="3600" b="1" dirty="0">
                <a:latin typeface="Times New Roman" panose="02020603050405020304" pitchFamily="18" charset="0"/>
                <a:cs typeface="Times New Roman" panose="02020603050405020304" pitchFamily="18" charset="0"/>
              </a:rPr>
              <a:t>Data Pipeline</a:t>
            </a:r>
          </a:p>
        </p:txBody>
      </p:sp>
      <p:sp>
        <p:nvSpPr>
          <p:cNvPr id="12" name="TextBox 11">
            <a:extLst>
              <a:ext uri="{FF2B5EF4-FFF2-40B4-BE49-F238E27FC236}">
                <a16:creationId xmlns:a16="http://schemas.microsoft.com/office/drawing/2014/main" id="{5E9D425E-B6BC-1B9C-DADB-AF5DB4F6C9D2}"/>
              </a:ext>
            </a:extLst>
          </p:cNvPr>
          <p:cNvSpPr txBox="1"/>
          <p:nvPr/>
        </p:nvSpPr>
        <p:spPr>
          <a:xfrm>
            <a:off x="2343807" y="1414483"/>
            <a:ext cx="5523756" cy="615553"/>
          </a:xfrm>
          <a:prstGeom prst="rect">
            <a:avLst/>
          </a:prstGeom>
          <a:noFill/>
        </p:spPr>
        <p:txBody>
          <a:bodyPr wrap="none" rtlCol="0">
            <a:spAutoFit/>
          </a:bodyPr>
          <a:lstStyle/>
          <a:p>
            <a:r>
              <a:rPr lang="en-US" b="1" dirty="0"/>
              <a:t>DATA-EXTRACTION-</a:t>
            </a:r>
            <a:r>
              <a:rPr lang="en-IN" sz="1600" i="1" dirty="0">
                <a:solidFill>
                  <a:srgbClr val="000000"/>
                </a:solidFill>
                <a:effectLst/>
                <a:latin typeface="Segoe UI Symbol" panose="020B0502040204020203" pitchFamily="34" charset="0"/>
                <a:ea typeface="Segoe UI Symbol" panose="020B0502040204020203" pitchFamily="34" charset="0"/>
              </a:rPr>
              <a:t>The </a:t>
            </a:r>
            <a:r>
              <a:rPr lang="en-IN" sz="1600" i="1" u="sng" dirty="0">
                <a:solidFill>
                  <a:srgbClr val="296EAA"/>
                </a:solidFill>
                <a:effectLst/>
                <a:latin typeface="Segoe UI Symbol" panose="020B0502040204020203" pitchFamily="34" charset="0"/>
                <a:ea typeface="Segoe UI Symbol" panose="020B0502040204020203" pitchFamily="34" charset="0"/>
                <a:hlinkClick r:id="rId3"/>
              </a:rPr>
              <a:t>dataset</a:t>
            </a:r>
            <a:r>
              <a:rPr lang="en-IN" sz="1600" i="1" dirty="0">
                <a:solidFill>
                  <a:srgbClr val="000000"/>
                </a:solidFill>
                <a:effectLst/>
                <a:latin typeface="Segoe UI Symbol" panose="020B0502040204020203" pitchFamily="34" charset="0"/>
                <a:ea typeface="Segoe UI Symbol" panose="020B0502040204020203" pitchFamily="34" charset="0"/>
              </a:rPr>
              <a:t> that is used in this project </a:t>
            </a:r>
          </a:p>
          <a:p>
            <a:r>
              <a:rPr lang="en-IN" sz="1600" i="1" dirty="0">
                <a:solidFill>
                  <a:srgbClr val="000000"/>
                </a:solidFill>
                <a:effectLst/>
                <a:latin typeface="Segoe UI Symbol" panose="020B0502040204020203" pitchFamily="34" charset="0"/>
                <a:ea typeface="Segoe UI Symbol" panose="020B0502040204020203" pitchFamily="34" charset="0"/>
              </a:rPr>
              <a:t>is publicly available from Kaggle</a:t>
            </a:r>
            <a:endParaRPr lang="en-US" sz="1600" i="1" dirty="0">
              <a:latin typeface="Segoe UI Symbol" panose="020B0502040204020203" pitchFamily="34" charset="0"/>
              <a:ea typeface="Segoe UI Symbol" panose="020B0502040204020203" pitchFamily="34" charset="0"/>
            </a:endParaRPr>
          </a:p>
        </p:txBody>
      </p:sp>
      <p:sp>
        <p:nvSpPr>
          <p:cNvPr id="13" name="TextBox 12">
            <a:extLst>
              <a:ext uri="{FF2B5EF4-FFF2-40B4-BE49-F238E27FC236}">
                <a16:creationId xmlns:a16="http://schemas.microsoft.com/office/drawing/2014/main" id="{E387A5C9-E53A-EDA3-863A-9E9DBB7C4D9F}"/>
              </a:ext>
            </a:extLst>
          </p:cNvPr>
          <p:cNvSpPr txBox="1"/>
          <p:nvPr/>
        </p:nvSpPr>
        <p:spPr>
          <a:xfrm>
            <a:off x="2505710" y="4376428"/>
            <a:ext cx="5361853" cy="1354217"/>
          </a:xfrm>
          <a:prstGeom prst="rect">
            <a:avLst/>
          </a:prstGeom>
          <a:noFill/>
        </p:spPr>
        <p:txBody>
          <a:bodyPr wrap="square" rtlCol="0">
            <a:spAutoFit/>
          </a:bodyPr>
          <a:lstStyle/>
          <a:p>
            <a:r>
              <a:rPr lang="en-US" b="1" dirty="0"/>
              <a:t>DATA PRE-PROCESSING-</a:t>
            </a:r>
            <a:r>
              <a:rPr lang="en-IN" sz="1600" b="0" i="0" dirty="0">
                <a:solidFill>
                  <a:srgbClr val="000000"/>
                </a:solidFill>
                <a:effectLst/>
                <a:latin typeface="Segoe UI Symbol" panose="020B0502040204020203" pitchFamily="34" charset="0"/>
                <a:ea typeface="Segoe UI Symbol" panose="020B0502040204020203" pitchFamily="34" charset="0"/>
              </a:rPr>
              <a:t>There are 21,293 rows and 4 columns in the data frame, missing values are checked </a:t>
            </a:r>
          </a:p>
          <a:p>
            <a:r>
              <a:rPr lang="en-IN" sz="1600" b="0" i="0" dirty="0">
                <a:solidFill>
                  <a:srgbClr val="000000"/>
                </a:solidFill>
                <a:effectLst/>
                <a:latin typeface="Segoe UI Symbol" panose="020B0502040204020203" pitchFamily="34" charset="0"/>
                <a:ea typeface="Segoe UI Symbol" panose="020B0502040204020203" pitchFamily="34" charset="0"/>
              </a:rPr>
              <a:t>Using the popular missing value ,</a:t>
            </a:r>
            <a:r>
              <a:rPr lang="en-IN" sz="1600" b="0" i="0" dirty="0">
                <a:solidFill>
                  <a:srgbClr val="000000"/>
                </a:solidFill>
                <a:effectLst/>
                <a:latin typeface="Helvetica Neue" panose="02000503000000020004" pitchFamily="2" charset="0"/>
              </a:rPr>
              <a:t>combined the </a:t>
            </a:r>
            <a:r>
              <a:rPr lang="en-IN" sz="1600" dirty="0"/>
              <a:t>date</a:t>
            </a:r>
            <a:r>
              <a:rPr lang="en-IN" sz="1600" b="0" i="0" dirty="0">
                <a:solidFill>
                  <a:srgbClr val="000000"/>
                </a:solidFill>
                <a:effectLst/>
                <a:latin typeface="Helvetica Neue" panose="02000503000000020004" pitchFamily="2" charset="0"/>
              </a:rPr>
              <a:t> &amp; </a:t>
            </a:r>
          </a:p>
          <a:p>
            <a:r>
              <a:rPr lang="en-IN" sz="1600" dirty="0"/>
              <a:t>Time</a:t>
            </a:r>
            <a:r>
              <a:rPr lang="en-IN" sz="1600" b="0" i="0" dirty="0">
                <a:solidFill>
                  <a:srgbClr val="000000"/>
                </a:solidFill>
                <a:effectLst/>
                <a:latin typeface="Helvetica Neue" panose="02000503000000020004" pitchFamily="2" charset="0"/>
              </a:rPr>
              <a:t> columns into a single </a:t>
            </a:r>
            <a:r>
              <a:rPr lang="en-IN" sz="1600" dirty="0"/>
              <a:t>datetime</a:t>
            </a:r>
            <a:r>
              <a:rPr lang="en-IN" sz="1600" b="0" i="0" dirty="0">
                <a:solidFill>
                  <a:srgbClr val="000000"/>
                </a:solidFill>
                <a:effectLst/>
                <a:latin typeface="Helvetica Neue" panose="02000503000000020004" pitchFamily="2" charset="0"/>
              </a:rPr>
              <a:t> column, convert it </a:t>
            </a:r>
          </a:p>
          <a:p>
            <a:r>
              <a:rPr lang="en-IN" sz="1600" b="0" i="0" dirty="0">
                <a:solidFill>
                  <a:srgbClr val="000000"/>
                </a:solidFill>
                <a:effectLst/>
                <a:latin typeface="Helvetica Neue" panose="02000503000000020004" pitchFamily="2" charset="0"/>
              </a:rPr>
              <a:t>Into datetime64 type, and then set it as datetime-index.</a:t>
            </a:r>
            <a:endParaRPr lang="en-US" sz="1600" b="1" dirty="0">
              <a:latin typeface="Segoe UI Symbol" panose="020B0502040204020203" pitchFamily="34" charset="0"/>
              <a:ea typeface="Segoe UI Symbol" panose="020B0502040204020203" pitchFamily="34" charset="0"/>
            </a:endParaRPr>
          </a:p>
        </p:txBody>
      </p:sp>
      <p:sp>
        <p:nvSpPr>
          <p:cNvPr id="14" name="TextBox 13">
            <a:extLst>
              <a:ext uri="{FF2B5EF4-FFF2-40B4-BE49-F238E27FC236}">
                <a16:creationId xmlns:a16="http://schemas.microsoft.com/office/drawing/2014/main" id="{1BC4B0A9-BBA6-786D-5E8A-EDFE0689C58A}"/>
              </a:ext>
            </a:extLst>
          </p:cNvPr>
          <p:cNvSpPr txBox="1"/>
          <p:nvPr/>
        </p:nvSpPr>
        <p:spPr>
          <a:xfrm>
            <a:off x="8040415" y="2813446"/>
            <a:ext cx="3815788" cy="615553"/>
          </a:xfrm>
          <a:prstGeom prst="rect">
            <a:avLst/>
          </a:prstGeom>
          <a:noFill/>
        </p:spPr>
        <p:txBody>
          <a:bodyPr wrap="none" rtlCol="0">
            <a:spAutoFit/>
          </a:bodyPr>
          <a:lstStyle/>
          <a:p>
            <a:r>
              <a:rPr lang="en-US" b="1"/>
              <a:t>DATA-VISUALIZATION- </a:t>
            </a:r>
            <a:r>
              <a:rPr lang="en-US" sz="1600" b="1">
                <a:latin typeface="Segoe UI Symbol" panose="020B0502040204020203" pitchFamily="34" charset="0"/>
                <a:ea typeface="Segoe UI Symbol" panose="020B0502040204020203" pitchFamily="34" charset="0"/>
              </a:rPr>
              <a:t>B</a:t>
            </a:r>
            <a:r>
              <a:rPr lang="en-US" sz="1600">
                <a:latin typeface="Segoe UI Symbol" panose="020B0502040204020203" pitchFamily="34" charset="0"/>
                <a:ea typeface="Segoe UI Symbol" panose="020B0502040204020203" pitchFamily="34" charset="0"/>
              </a:rPr>
              <a:t>uild time series</a:t>
            </a:r>
          </a:p>
          <a:p>
            <a:r>
              <a:rPr lang="en-US" sz="1600">
                <a:latin typeface="Segoe UI Symbol" panose="020B0502040204020203" pitchFamily="34" charset="0"/>
                <a:ea typeface="Segoe UI Symbol" panose="020B0502040204020203" pitchFamily="34" charset="0"/>
              </a:rPr>
              <a:t> chart for analysis</a:t>
            </a:r>
          </a:p>
        </p:txBody>
      </p:sp>
      <p:sp>
        <p:nvSpPr>
          <p:cNvPr id="15" name="TextBox 14">
            <a:extLst>
              <a:ext uri="{FF2B5EF4-FFF2-40B4-BE49-F238E27FC236}">
                <a16:creationId xmlns:a16="http://schemas.microsoft.com/office/drawing/2014/main" id="{517E591D-56A2-AEB2-8587-80A281EDDD1B}"/>
              </a:ext>
            </a:extLst>
          </p:cNvPr>
          <p:cNvSpPr txBox="1"/>
          <p:nvPr/>
        </p:nvSpPr>
        <p:spPr>
          <a:xfrm>
            <a:off x="10232089" y="4073248"/>
            <a:ext cx="3006320" cy="861774"/>
          </a:xfrm>
          <a:prstGeom prst="rect">
            <a:avLst/>
          </a:prstGeom>
          <a:noFill/>
        </p:spPr>
        <p:txBody>
          <a:bodyPr wrap="square" rtlCol="0">
            <a:spAutoFit/>
          </a:bodyPr>
          <a:lstStyle/>
          <a:p>
            <a:r>
              <a:rPr lang="en-US" b="1"/>
              <a:t>DATA-MINING-</a:t>
            </a:r>
            <a:r>
              <a:rPr lang="en-IN" b="0" i="0">
                <a:solidFill>
                  <a:srgbClr val="000000"/>
                </a:solidFill>
                <a:effectLst/>
                <a:latin typeface="Helvetica Neue" panose="02000503000000020004" pitchFamily="2" charset="0"/>
              </a:rPr>
              <a:t> </a:t>
            </a:r>
          </a:p>
          <a:p>
            <a:r>
              <a:rPr lang="en-IN" sz="1600" b="0" i="0">
                <a:solidFill>
                  <a:srgbClr val="000000"/>
                </a:solidFill>
                <a:effectLst/>
                <a:latin typeface="Segoe UI Symbol" panose="020B0502040204020203" pitchFamily="34" charset="0"/>
                <a:ea typeface="Segoe UI Symbol" panose="020B0502040204020203" pitchFamily="34" charset="0"/>
              </a:rPr>
              <a:t>generate </a:t>
            </a:r>
            <a:r>
              <a:rPr lang="en-IN" sz="1600" b="1">
                <a:solidFill>
                  <a:srgbClr val="000000"/>
                </a:solidFill>
                <a:latin typeface="Segoe UI Symbol" panose="020B0502040204020203" pitchFamily="34" charset="0"/>
                <a:ea typeface="Segoe UI Symbol" panose="020B0502040204020203" pitchFamily="34" charset="0"/>
              </a:rPr>
              <a:t>a</a:t>
            </a:r>
            <a:r>
              <a:rPr lang="en-IN" sz="1600" b="1" i="0">
                <a:solidFill>
                  <a:srgbClr val="000000"/>
                </a:solidFill>
                <a:effectLst/>
                <a:latin typeface="Segoe UI Symbol" panose="020B0502040204020203" pitchFamily="34" charset="0"/>
                <a:ea typeface="Segoe UI Symbol" panose="020B0502040204020203" pitchFamily="34" charset="0"/>
              </a:rPr>
              <a:t>ssociation</a:t>
            </a:r>
          </a:p>
          <a:p>
            <a:r>
              <a:rPr lang="en-IN" sz="1600" b="0" i="0">
                <a:solidFill>
                  <a:srgbClr val="000000"/>
                </a:solidFill>
                <a:effectLst/>
                <a:latin typeface="Segoe UI Symbol" panose="020B0502040204020203" pitchFamily="34" charset="0"/>
                <a:ea typeface="Segoe UI Symbol" panose="020B0502040204020203" pitchFamily="34" charset="0"/>
              </a:rPr>
              <a:t> the rules </a:t>
            </a:r>
            <a:endParaRPr lang="en-US" sz="1600" b="1">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3824651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56783-DC41-2F05-B098-83152A86BD7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84FF3BF-0D32-D7E2-C845-4DAEDB9195BC}"/>
              </a:ext>
            </a:extLst>
          </p:cNvPr>
          <p:cNvPicPr>
            <a:picLocks noGrp="1" noChangeAspect="1"/>
          </p:cNvPicPr>
          <p:nvPr>
            <p:ph idx="1"/>
          </p:nvPr>
        </p:nvPicPr>
        <p:blipFill>
          <a:blip r:embed="rId2"/>
          <a:stretch>
            <a:fillRect/>
          </a:stretch>
        </p:blipFill>
        <p:spPr>
          <a:xfrm>
            <a:off x="0" y="-88078"/>
            <a:ext cx="12192000" cy="7034156"/>
          </a:xfrm>
        </p:spPr>
      </p:pic>
      <p:pic>
        <p:nvPicPr>
          <p:cNvPr id="7" name="Content Placeholder 4">
            <a:extLst>
              <a:ext uri="{FF2B5EF4-FFF2-40B4-BE49-F238E27FC236}">
                <a16:creationId xmlns:a16="http://schemas.microsoft.com/office/drawing/2014/main" id="{FA920882-9701-9924-4130-097243AFADC1}"/>
              </a:ext>
            </a:extLst>
          </p:cNvPr>
          <p:cNvPicPr>
            <a:picLocks noChangeAspect="1"/>
          </p:cNvPicPr>
          <p:nvPr/>
        </p:nvPicPr>
        <p:blipFill>
          <a:blip r:embed="rId3"/>
          <a:stretch>
            <a:fillRect/>
          </a:stretch>
        </p:blipFill>
        <p:spPr>
          <a:xfrm>
            <a:off x="5032309" y="1711708"/>
            <a:ext cx="6667018" cy="439785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E1C4782E-BB4E-9C4F-BCEE-4EEF72DC15D4}"/>
              </a:ext>
            </a:extLst>
          </p:cNvPr>
          <p:cNvSpPr txBox="1"/>
          <p:nvPr/>
        </p:nvSpPr>
        <p:spPr>
          <a:xfrm>
            <a:off x="838200" y="1690688"/>
            <a:ext cx="6096000" cy="923330"/>
          </a:xfrm>
          <a:prstGeom prst="rect">
            <a:avLst/>
          </a:prstGeom>
          <a:noFill/>
        </p:spPr>
        <p:txBody>
          <a:bodyPr wrap="square">
            <a:spAutoFit/>
          </a:bodyPr>
          <a:lstStyle/>
          <a:p>
            <a:pPr marL="285750" indent="-285750">
              <a:buFont typeface="Arial" panose="020B0604020202020204" pitchFamily="34" charset="0"/>
              <a:buChar char="•"/>
            </a:pPr>
            <a:r>
              <a:rPr lang="en-IN" sz="1800" b="0" i="0">
                <a:effectLst/>
                <a:latin typeface="Segoe UI Symbol" panose="020B0502040204020203" pitchFamily="34" charset="0"/>
                <a:ea typeface="Segoe UI Symbol" panose="020B0502040204020203" pitchFamily="34" charset="0"/>
              </a:rPr>
              <a:t>Transaction id</a:t>
            </a:r>
          </a:p>
          <a:p>
            <a:pPr marL="285750" indent="-285750">
              <a:buFont typeface="Arial" panose="020B0604020202020204" pitchFamily="34" charset="0"/>
              <a:buChar char="•"/>
            </a:pPr>
            <a:r>
              <a:rPr lang="en-IN" sz="1800" b="0" i="0">
                <a:effectLst/>
                <a:latin typeface="Segoe UI Symbol" panose="020B0502040204020203" pitchFamily="34" charset="0"/>
                <a:ea typeface="Segoe UI Symbol" panose="020B0502040204020203" pitchFamily="34" charset="0"/>
              </a:rPr>
              <a:t>List of items</a:t>
            </a:r>
            <a:endParaRPr lang="en-IN" sz="1800">
              <a:latin typeface="Segoe UI Symbol" panose="020B0502040204020203" pitchFamily="34" charset="0"/>
              <a:ea typeface="Segoe UI Symbol" panose="020B0502040204020203" pitchFamily="34" charset="0"/>
            </a:endParaRPr>
          </a:p>
          <a:p>
            <a:pPr marL="285750" indent="-285750">
              <a:buFont typeface="Arial" panose="020B0604020202020204" pitchFamily="34" charset="0"/>
              <a:buChar char="•"/>
            </a:pPr>
            <a:r>
              <a:rPr lang="en-IN" sz="1800" b="0" i="0">
                <a:effectLst/>
                <a:latin typeface="Segoe UI Symbol" panose="020B0502040204020203" pitchFamily="34" charset="0"/>
                <a:ea typeface="Segoe UI Symbol" panose="020B0502040204020203" pitchFamily="34" charset="0"/>
              </a:rPr>
              <a:t>Date and time</a:t>
            </a:r>
          </a:p>
        </p:txBody>
      </p:sp>
      <p:sp>
        <p:nvSpPr>
          <p:cNvPr id="11" name="TextBox 10">
            <a:extLst>
              <a:ext uri="{FF2B5EF4-FFF2-40B4-BE49-F238E27FC236}">
                <a16:creationId xmlns:a16="http://schemas.microsoft.com/office/drawing/2014/main" id="{C4F00E43-B179-4436-053A-5B60AE7781C0}"/>
              </a:ext>
            </a:extLst>
          </p:cNvPr>
          <p:cNvSpPr txBox="1"/>
          <p:nvPr/>
        </p:nvSpPr>
        <p:spPr>
          <a:xfrm>
            <a:off x="837315" y="1016448"/>
            <a:ext cx="10689248" cy="934788"/>
          </a:xfrm>
          <a:prstGeom prst="rect">
            <a:avLst/>
          </a:prstGeom>
          <a:noFill/>
        </p:spPr>
        <p:txBody>
          <a:bodyPr wrap="square">
            <a:spAutoFit/>
          </a:bodyPr>
          <a:lstStyle/>
          <a:p>
            <a:r>
              <a:rPr lang="en-IN" sz="1800" b="0" dirty="0">
                <a:effectLst/>
                <a:latin typeface="Segoe UI Symbol" panose="020B0502040204020203" pitchFamily="34" charset="0"/>
                <a:ea typeface="Segoe UI Symbol" panose="020B0502040204020203" pitchFamily="34" charset="0"/>
              </a:rPr>
              <a:t>This is the bakery data with the list of items bought by customers.</a:t>
            </a:r>
            <a:r>
              <a:rPr lang="en-IN" b="0" i="0" dirty="0">
                <a:solidFill>
                  <a:srgbClr val="000000"/>
                </a:solidFill>
                <a:effectLst/>
                <a:latin typeface="Segoe UI Symbol" panose="020B0502040204020203" pitchFamily="34" charset="0"/>
                <a:ea typeface="Segoe UI Symbol" panose="020B0502040204020203" pitchFamily="34" charset="0"/>
              </a:rPr>
              <a:t> which contains the Transactions data from a bakery from 30/10/2016 to 09/04/2017.</a:t>
            </a:r>
            <a:endParaRPr lang="en-US" sz="1800" dirty="0">
              <a:latin typeface="Segoe UI Symbol" panose="020B0502040204020203" pitchFamily="34" charset="0"/>
              <a:ea typeface="Segoe UI Symbol" panose="020B0502040204020203" pitchFamily="34" charset="0"/>
            </a:endParaRPr>
          </a:p>
          <a:p>
            <a:endParaRPr lang="en-US" sz="1800" dirty="0">
              <a:latin typeface="Segoe UI Symbol" panose="020B0502040204020203" pitchFamily="34" charset="0"/>
              <a:ea typeface="Segoe UI Symbol" panose="020B0502040204020203" pitchFamily="34" charset="0"/>
            </a:endParaRPr>
          </a:p>
        </p:txBody>
      </p:sp>
      <p:sp>
        <p:nvSpPr>
          <p:cNvPr id="13" name="TextBox 12">
            <a:extLst>
              <a:ext uri="{FF2B5EF4-FFF2-40B4-BE49-F238E27FC236}">
                <a16:creationId xmlns:a16="http://schemas.microsoft.com/office/drawing/2014/main" id="{DA85A736-EAC6-E519-8F7D-00CBF4AD1BD0}"/>
              </a:ext>
            </a:extLst>
          </p:cNvPr>
          <p:cNvSpPr txBox="1"/>
          <p:nvPr/>
        </p:nvSpPr>
        <p:spPr>
          <a:xfrm>
            <a:off x="836431" y="356714"/>
            <a:ext cx="8223486"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Attributes, Dataset and Libraries</a:t>
            </a:r>
          </a:p>
        </p:txBody>
      </p:sp>
      <p:sp>
        <p:nvSpPr>
          <p:cNvPr id="15" name="TextBox 14">
            <a:extLst>
              <a:ext uri="{FF2B5EF4-FFF2-40B4-BE49-F238E27FC236}">
                <a16:creationId xmlns:a16="http://schemas.microsoft.com/office/drawing/2014/main" id="{3714BDC3-65E8-9F89-DED2-B6AB7239DAF1}"/>
              </a:ext>
            </a:extLst>
          </p:cNvPr>
          <p:cNvSpPr txBox="1"/>
          <p:nvPr/>
        </p:nvSpPr>
        <p:spPr>
          <a:xfrm>
            <a:off x="838200" y="4148014"/>
            <a:ext cx="6096000" cy="1477328"/>
          </a:xfrm>
          <a:prstGeom prst="rect">
            <a:avLst/>
          </a:prstGeom>
          <a:noFill/>
        </p:spPr>
        <p:txBody>
          <a:bodyPr wrap="square">
            <a:spAutoFit/>
          </a:bodyPr>
          <a:lstStyle/>
          <a:p>
            <a:pPr marL="285750" indent="-285750">
              <a:buFont typeface="Arial" panose="020B0604020202020204" pitchFamily="34" charset="0"/>
              <a:buChar char="•"/>
            </a:pPr>
            <a:r>
              <a:rPr lang="en-US"/>
              <a:t>NumPy  </a:t>
            </a:r>
          </a:p>
          <a:p>
            <a:pPr marL="285750" indent="-285750">
              <a:buFont typeface="Arial" panose="020B0604020202020204" pitchFamily="34" charset="0"/>
              <a:buChar char="•"/>
            </a:pPr>
            <a:r>
              <a:rPr lang="en-US"/>
              <a:t>Pandas </a:t>
            </a:r>
          </a:p>
          <a:p>
            <a:pPr marL="285750" indent="-285750">
              <a:buFont typeface="Arial" panose="020B0604020202020204" pitchFamily="34" charset="0"/>
              <a:buChar char="•"/>
            </a:pPr>
            <a:r>
              <a:rPr lang="en-US"/>
              <a:t>Matplotlib </a:t>
            </a:r>
          </a:p>
          <a:p>
            <a:pPr marL="285750" indent="-285750">
              <a:buFont typeface="Arial" panose="020B0604020202020204" pitchFamily="34" charset="0"/>
              <a:buChar char="•"/>
            </a:pPr>
            <a:r>
              <a:rPr lang="en-US"/>
              <a:t>Apriori </a:t>
            </a:r>
          </a:p>
          <a:p>
            <a:pPr marL="285750" indent="-285750">
              <a:buFont typeface="Arial" panose="020B0604020202020204" pitchFamily="34" charset="0"/>
              <a:buChar char="•"/>
            </a:pPr>
            <a:r>
              <a:rPr lang="en-US"/>
              <a:t>Association rules</a:t>
            </a:r>
          </a:p>
        </p:txBody>
      </p:sp>
      <p:sp>
        <p:nvSpPr>
          <p:cNvPr id="16" name="TextBox 15">
            <a:extLst>
              <a:ext uri="{FF2B5EF4-FFF2-40B4-BE49-F238E27FC236}">
                <a16:creationId xmlns:a16="http://schemas.microsoft.com/office/drawing/2014/main" id="{19C4632F-231E-5BC9-2F1C-F0838A8075DA}"/>
              </a:ext>
            </a:extLst>
          </p:cNvPr>
          <p:cNvSpPr txBox="1"/>
          <p:nvPr/>
        </p:nvSpPr>
        <p:spPr>
          <a:xfrm>
            <a:off x="842160" y="3485232"/>
            <a:ext cx="2437044" cy="523220"/>
          </a:xfrm>
          <a:prstGeom prst="rect">
            <a:avLst/>
          </a:prstGeom>
          <a:noFill/>
        </p:spPr>
        <p:txBody>
          <a:bodyPr wrap="square" rtlCol="0">
            <a:spAutoFit/>
          </a:bodyPr>
          <a:lstStyle/>
          <a:p>
            <a:r>
              <a:rPr lang="en-US" sz="2800" b="1">
                <a:latin typeface="Times New Roman" panose="02020603050405020304" pitchFamily="18" charset="0"/>
                <a:cs typeface="Times New Roman" panose="02020603050405020304" pitchFamily="18" charset="0"/>
              </a:rPr>
              <a:t>Libraries</a:t>
            </a:r>
          </a:p>
        </p:txBody>
      </p:sp>
    </p:spTree>
    <p:extLst>
      <p:ext uri="{BB962C8B-B14F-4D97-AF65-F5344CB8AC3E}">
        <p14:creationId xmlns:p14="http://schemas.microsoft.com/office/powerpoint/2010/main" val="3569760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1864E-DEE8-9170-7F84-C9ECB543974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811A43E-D558-F907-7F8F-CF25408705C8}"/>
              </a:ext>
            </a:extLst>
          </p:cNvPr>
          <p:cNvPicPr>
            <a:picLocks noGrp="1" noChangeAspect="1"/>
          </p:cNvPicPr>
          <p:nvPr>
            <p:ph idx="1"/>
          </p:nvPr>
        </p:nvPicPr>
        <p:blipFill>
          <a:blip r:embed="rId2"/>
          <a:stretch>
            <a:fillRect/>
          </a:stretch>
        </p:blipFill>
        <p:spPr>
          <a:xfrm>
            <a:off x="0" y="-36000"/>
            <a:ext cx="12191999" cy="6858000"/>
          </a:xfrm>
        </p:spPr>
      </p:pic>
      <p:pic>
        <p:nvPicPr>
          <p:cNvPr id="6" name="Picture 5">
            <a:extLst>
              <a:ext uri="{FF2B5EF4-FFF2-40B4-BE49-F238E27FC236}">
                <a16:creationId xmlns:a16="http://schemas.microsoft.com/office/drawing/2014/main" id="{53FA81F0-9291-BC77-95D2-6CA3B05EBFC1}"/>
              </a:ext>
            </a:extLst>
          </p:cNvPr>
          <p:cNvPicPr>
            <a:picLocks noChangeAspect="1"/>
          </p:cNvPicPr>
          <p:nvPr/>
        </p:nvPicPr>
        <p:blipFill rotWithShape="1">
          <a:blip r:embed="rId3"/>
          <a:srcRect l="18290" t="48091" r="51419" b="11408"/>
          <a:stretch/>
        </p:blipFill>
        <p:spPr>
          <a:xfrm>
            <a:off x="838199" y="2515394"/>
            <a:ext cx="5155099" cy="2971800"/>
          </a:xfrm>
          <a:prstGeom prst="rect">
            <a:avLst/>
          </a:prstGeom>
          <a:solidFill>
            <a:schemeClr val="tx1">
              <a:alpha val="0"/>
            </a:schemeClr>
          </a:solidFill>
          <a:ln>
            <a:noFill/>
          </a:ln>
          <a:effectLst>
            <a:outerShdw blurRad="292100" dist="139700" dir="2700000" algn="tl" rotWithShape="0">
              <a:srgbClr val="333333">
                <a:alpha val="65000"/>
              </a:srgbClr>
            </a:outerShdw>
          </a:effectLst>
        </p:spPr>
      </p:pic>
      <p:pic>
        <p:nvPicPr>
          <p:cNvPr id="8" name="Content Placeholder 7">
            <a:extLst>
              <a:ext uri="{FF2B5EF4-FFF2-40B4-BE49-F238E27FC236}">
                <a16:creationId xmlns:a16="http://schemas.microsoft.com/office/drawing/2014/main" id="{D9DF7CE5-F0B7-8F4F-FB0F-49C1760034A8}"/>
              </a:ext>
            </a:extLst>
          </p:cNvPr>
          <p:cNvPicPr>
            <a:picLocks noChangeAspect="1"/>
          </p:cNvPicPr>
          <p:nvPr/>
        </p:nvPicPr>
        <p:blipFill rotWithShape="1">
          <a:blip r:embed="rId4"/>
          <a:srcRect l="16413" t="32579" r="50000" b="28347"/>
          <a:stretch/>
        </p:blipFill>
        <p:spPr>
          <a:xfrm>
            <a:off x="6339925" y="2515394"/>
            <a:ext cx="5013876" cy="2971800"/>
          </a:xfrm>
          <a:prstGeom prst="rect">
            <a:avLst/>
          </a:prstGeom>
          <a:solidFill>
            <a:schemeClr val="tx1">
              <a:alpha val="0"/>
            </a:schemeClr>
          </a:solidFill>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95E568F3-158E-7A8F-C35A-466AF515BF4E}"/>
              </a:ext>
            </a:extLst>
          </p:cNvPr>
          <p:cNvSpPr txBox="1"/>
          <p:nvPr/>
        </p:nvSpPr>
        <p:spPr>
          <a:xfrm>
            <a:off x="838199" y="365125"/>
            <a:ext cx="10201575"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Top 10 Best-selling Items By Percentage And Value</a:t>
            </a:r>
          </a:p>
        </p:txBody>
      </p:sp>
    </p:spTree>
    <p:extLst>
      <p:ext uri="{BB962C8B-B14F-4D97-AF65-F5344CB8AC3E}">
        <p14:creationId xmlns:p14="http://schemas.microsoft.com/office/powerpoint/2010/main" val="348144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811A43E-D558-F907-7F8F-CF25408705C8}"/>
              </a:ext>
            </a:extLst>
          </p:cNvPr>
          <p:cNvPicPr>
            <a:picLocks noGrp="1" noChangeAspect="1"/>
          </p:cNvPicPr>
          <p:nvPr>
            <p:ph idx="1"/>
          </p:nvPr>
        </p:nvPicPr>
        <p:blipFill>
          <a:blip r:embed="rId2"/>
          <a:stretch>
            <a:fillRect/>
          </a:stretch>
        </p:blipFill>
        <p:spPr>
          <a:xfrm>
            <a:off x="0" y="0"/>
            <a:ext cx="12191999" cy="6858000"/>
          </a:xfrm>
        </p:spPr>
      </p:pic>
      <p:pic>
        <p:nvPicPr>
          <p:cNvPr id="2" name="Content Placeholder 4">
            <a:extLst>
              <a:ext uri="{FF2B5EF4-FFF2-40B4-BE49-F238E27FC236}">
                <a16:creationId xmlns:a16="http://schemas.microsoft.com/office/drawing/2014/main" id="{E1B246B3-3DCB-D175-080C-35DA51145C72}"/>
              </a:ext>
            </a:extLst>
          </p:cNvPr>
          <p:cNvPicPr>
            <a:picLocks noChangeAspect="1"/>
          </p:cNvPicPr>
          <p:nvPr/>
        </p:nvPicPr>
        <p:blipFill rotWithShape="1">
          <a:blip r:embed="rId3"/>
          <a:srcRect l="17391" t="43551" r="52567" b="21908"/>
          <a:stretch/>
        </p:blipFill>
        <p:spPr>
          <a:xfrm>
            <a:off x="930165" y="2744882"/>
            <a:ext cx="4650828" cy="2753710"/>
          </a:xfrm>
          <a:prstGeom prst="rect">
            <a:avLst/>
          </a:prstGeom>
          <a:solidFill>
            <a:schemeClr val="tx1">
              <a:alpha val="0"/>
            </a:schemeClr>
          </a:solidFill>
          <a:ln>
            <a:noFill/>
          </a:ln>
          <a:effectLst>
            <a:outerShdw blurRad="292100" dist="139700" dir="2700000" algn="tl" rotWithShape="0">
              <a:srgbClr val="333333">
                <a:alpha val="65000"/>
              </a:srgbClr>
            </a:outerShdw>
          </a:effectLst>
        </p:spPr>
      </p:pic>
      <p:pic>
        <p:nvPicPr>
          <p:cNvPr id="3" name="Content Placeholder 8">
            <a:extLst>
              <a:ext uri="{FF2B5EF4-FFF2-40B4-BE49-F238E27FC236}">
                <a16:creationId xmlns:a16="http://schemas.microsoft.com/office/drawing/2014/main" id="{7EBD6E1B-09D4-06B8-A2AD-EF6E90DB2A3B}"/>
              </a:ext>
            </a:extLst>
          </p:cNvPr>
          <p:cNvPicPr>
            <a:picLocks noChangeAspect="1"/>
          </p:cNvPicPr>
          <p:nvPr/>
        </p:nvPicPr>
        <p:blipFill rotWithShape="1">
          <a:blip r:embed="rId4"/>
          <a:srcRect l="17811" t="39783" r="53001" b="23894"/>
          <a:stretch/>
        </p:blipFill>
        <p:spPr>
          <a:xfrm>
            <a:off x="6095999" y="2744882"/>
            <a:ext cx="4761186" cy="2753710"/>
          </a:xfrm>
          <a:prstGeom prst="rect">
            <a:avLst/>
          </a:prstGeom>
          <a:solidFill>
            <a:schemeClr val="tx1">
              <a:alpha val="0"/>
            </a:schemeClr>
          </a:solidFill>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38E6BF4D-8673-A291-092C-B61F96D908BC}"/>
              </a:ext>
            </a:extLst>
          </p:cNvPr>
          <p:cNvSpPr txBox="1"/>
          <p:nvPr/>
        </p:nvSpPr>
        <p:spPr>
          <a:xfrm>
            <a:off x="829057" y="328532"/>
            <a:ext cx="9328122"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Top 10 Popular Items In Summer And Winter</a:t>
            </a:r>
          </a:p>
        </p:txBody>
      </p:sp>
    </p:spTree>
    <p:extLst>
      <p:ext uri="{BB962C8B-B14F-4D97-AF65-F5344CB8AC3E}">
        <p14:creationId xmlns:p14="http://schemas.microsoft.com/office/powerpoint/2010/main" val="873392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C52E-8C6F-8475-A44A-9726A76CCC0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FB1CEBE-6AEF-4C20-6800-241D7FFBD61A}"/>
              </a:ext>
            </a:extLst>
          </p:cNvPr>
          <p:cNvPicPr>
            <a:picLocks noGrp="1" noChangeAspect="1"/>
          </p:cNvPicPr>
          <p:nvPr>
            <p:ph idx="1"/>
          </p:nvPr>
        </p:nvPicPr>
        <p:blipFill>
          <a:blip r:embed="rId2"/>
          <a:stretch>
            <a:fillRect/>
          </a:stretch>
        </p:blipFill>
        <p:spPr>
          <a:xfrm>
            <a:off x="0" y="0"/>
            <a:ext cx="12191999" cy="6857999"/>
          </a:xfrm>
        </p:spPr>
      </p:pic>
      <p:pic>
        <p:nvPicPr>
          <p:cNvPr id="6" name="Content Placeholder 11">
            <a:extLst>
              <a:ext uri="{FF2B5EF4-FFF2-40B4-BE49-F238E27FC236}">
                <a16:creationId xmlns:a16="http://schemas.microsoft.com/office/drawing/2014/main" id="{DC356C86-D04A-E79B-4A81-9C0094D6EFEF}"/>
              </a:ext>
            </a:extLst>
          </p:cNvPr>
          <p:cNvPicPr>
            <a:picLocks noChangeAspect="1"/>
          </p:cNvPicPr>
          <p:nvPr/>
        </p:nvPicPr>
        <p:blipFill rotWithShape="1">
          <a:blip r:embed="rId3"/>
          <a:srcRect l="18465" t="26013" r="29820" b="31631"/>
          <a:stretch/>
        </p:blipFill>
        <p:spPr>
          <a:xfrm>
            <a:off x="1069427" y="2542668"/>
            <a:ext cx="9609083" cy="3463350"/>
          </a:xfrm>
          <a:prstGeom prst="rect">
            <a:avLst/>
          </a:prstGeom>
          <a:solidFill>
            <a:schemeClr val="tx1">
              <a:alpha val="0"/>
            </a:schemeClr>
          </a:solidFill>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FBF491E-CA2A-C779-9FCB-C5BB34F6F124}"/>
              </a:ext>
            </a:extLst>
          </p:cNvPr>
          <p:cNvSpPr txBox="1"/>
          <p:nvPr/>
        </p:nvSpPr>
        <p:spPr>
          <a:xfrm>
            <a:off x="838201" y="365125"/>
            <a:ext cx="9956974"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Time Series Chart Of Number Of Items By Day</a:t>
            </a:r>
          </a:p>
        </p:txBody>
      </p:sp>
    </p:spTree>
    <p:extLst>
      <p:ext uri="{BB962C8B-B14F-4D97-AF65-F5344CB8AC3E}">
        <p14:creationId xmlns:p14="http://schemas.microsoft.com/office/powerpoint/2010/main" val="3231571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C52E-8C6F-8475-A44A-9726A76CCC0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FB1CEBE-6AEF-4C20-6800-241D7FFBD61A}"/>
              </a:ext>
            </a:extLst>
          </p:cNvPr>
          <p:cNvPicPr>
            <a:picLocks noGrp="1" noChangeAspect="1"/>
          </p:cNvPicPr>
          <p:nvPr>
            <p:ph idx="1"/>
          </p:nvPr>
        </p:nvPicPr>
        <p:blipFill>
          <a:blip r:embed="rId2"/>
          <a:stretch>
            <a:fillRect/>
          </a:stretch>
        </p:blipFill>
        <p:spPr>
          <a:xfrm>
            <a:off x="0" y="0"/>
            <a:ext cx="12191999" cy="6857999"/>
          </a:xfrm>
        </p:spPr>
      </p:pic>
      <p:pic>
        <p:nvPicPr>
          <p:cNvPr id="3" name="Content Placeholder 4">
            <a:extLst>
              <a:ext uri="{FF2B5EF4-FFF2-40B4-BE49-F238E27FC236}">
                <a16:creationId xmlns:a16="http://schemas.microsoft.com/office/drawing/2014/main" id="{13709484-5A5F-A0AE-83FE-93C86B128DFD}"/>
              </a:ext>
            </a:extLst>
          </p:cNvPr>
          <p:cNvPicPr>
            <a:picLocks noChangeAspect="1"/>
          </p:cNvPicPr>
          <p:nvPr/>
        </p:nvPicPr>
        <p:blipFill>
          <a:blip r:embed="rId3"/>
          <a:stretch>
            <a:fillRect/>
          </a:stretch>
        </p:blipFill>
        <p:spPr>
          <a:xfrm>
            <a:off x="1142999" y="2299959"/>
            <a:ext cx="9724697" cy="3507335"/>
          </a:xfrm>
          <a:prstGeom prst="rect">
            <a:avLst/>
          </a:prstGeom>
          <a:solidFill>
            <a:schemeClr val="tx1">
              <a:alpha val="0"/>
            </a:schemeClr>
          </a:solidFill>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80C7FEA7-1CE0-B16F-031E-677FB590C306}"/>
              </a:ext>
            </a:extLst>
          </p:cNvPr>
          <p:cNvSpPr txBox="1"/>
          <p:nvPr/>
        </p:nvSpPr>
        <p:spPr>
          <a:xfrm>
            <a:off x="743712" y="496372"/>
            <a:ext cx="9020558"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Time Series Chart Of Transaction Per Day</a:t>
            </a:r>
          </a:p>
        </p:txBody>
      </p:sp>
    </p:spTree>
    <p:extLst>
      <p:ext uri="{BB962C8B-B14F-4D97-AF65-F5344CB8AC3E}">
        <p14:creationId xmlns:p14="http://schemas.microsoft.com/office/powerpoint/2010/main" val="3820444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811A43E-D558-F907-7F8F-CF25408705C8}"/>
              </a:ext>
            </a:extLst>
          </p:cNvPr>
          <p:cNvPicPr>
            <a:picLocks noGrp="1" noChangeAspect="1"/>
          </p:cNvPicPr>
          <p:nvPr>
            <p:ph idx="1"/>
          </p:nvPr>
        </p:nvPicPr>
        <p:blipFill>
          <a:blip r:embed="rId2"/>
          <a:stretch>
            <a:fillRect/>
          </a:stretch>
        </p:blipFill>
        <p:spPr>
          <a:xfrm>
            <a:off x="0" y="0"/>
            <a:ext cx="12191999" cy="6858000"/>
          </a:xfrm>
        </p:spPr>
      </p:pic>
      <p:pic>
        <p:nvPicPr>
          <p:cNvPr id="4" name="Content Placeholder 16">
            <a:extLst>
              <a:ext uri="{FF2B5EF4-FFF2-40B4-BE49-F238E27FC236}">
                <a16:creationId xmlns:a16="http://schemas.microsoft.com/office/drawing/2014/main" id="{5EA2CB39-B120-4018-594D-2DD8B158D34F}"/>
              </a:ext>
            </a:extLst>
          </p:cNvPr>
          <p:cNvPicPr>
            <a:picLocks noChangeAspect="1"/>
          </p:cNvPicPr>
          <p:nvPr/>
        </p:nvPicPr>
        <p:blipFill>
          <a:blip r:embed="rId3"/>
          <a:stretch>
            <a:fillRect/>
          </a:stretch>
        </p:blipFill>
        <p:spPr>
          <a:xfrm>
            <a:off x="7253287" y="2422526"/>
            <a:ext cx="3561857" cy="3086100"/>
          </a:xfrm>
          <a:prstGeom prst="rect">
            <a:avLst/>
          </a:prstGeom>
          <a:solidFill>
            <a:schemeClr val="tx1">
              <a:alpha val="0"/>
            </a:schemeClr>
          </a:solidFill>
          <a:ln>
            <a:noFill/>
          </a:ln>
          <a:effectLst>
            <a:outerShdw blurRad="292100" dist="139700" dir="2700000" algn="tl" rotWithShape="0">
              <a:srgbClr val="333333">
                <a:alpha val="65000"/>
              </a:srgbClr>
            </a:outerShdw>
          </a:effectLst>
        </p:spPr>
      </p:pic>
      <p:pic>
        <p:nvPicPr>
          <p:cNvPr id="7" name="Content Placeholder 4">
            <a:extLst>
              <a:ext uri="{FF2B5EF4-FFF2-40B4-BE49-F238E27FC236}">
                <a16:creationId xmlns:a16="http://schemas.microsoft.com/office/drawing/2014/main" id="{E7C1EBA2-0B73-70FD-5A44-7D28DD6F69DD}"/>
              </a:ext>
            </a:extLst>
          </p:cNvPr>
          <p:cNvPicPr>
            <a:picLocks noChangeAspect="1"/>
          </p:cNvPicPr>
          <p:nvPr/>
        </p:nvPicPr>
        <p:blipFill rotWithShape="1">
          <a:blip r:embed="rId4"/>
          <a:srcRect l="18902" t="36848" r="29770" b="25290"/>
          <a:stretch/>
        </p:blipFill>
        <p:spPr>
          <a:xfrm>
            <a:off x="1030013" y="2422527"/>
            <a:ext cx="5780689" cy="3086100"/>
          </a:xfrm>
          <a:prstGeom prst="rect">
            <a:avLst/>
          </a:prstGeom>
          <a:solidFill>
            <a:schemeClr val="tx1">
              <a:alpha val="0"/>
            </a:schemeClr>
          </a:solidFill>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FB886162-DECB-5E6C-32D3-982F627B633E}"/>
              </a:ext>
            </a:extLst>
          </p:cNvPr>
          <p:cNvSpPr txBox="1"/>
          <p:nvPr/>
        </p:nvSpPr>
        <p:spPr>
          <a:xfrm>
            <a:off x="1030012" y="354725"/>
            <a:ext cx="11466787" cy="1754326"/>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Time Series Chart Of Number Of Items Sold On Weekday</a:t>
            </a:r>
          </a:p>
          <a:p>
            <a:endParaRPr lang="en-US" sz="3600" dirty="0"/>
          </a:p>
        </p:txBody>
      </p:sp>
    </p:spTree>
    <p:extLst>
      <p:ext uri="{BB962C8B-B14F-4D97-AF65-F5344CB8AC3E}">
        <p14:creationId xmlns:p14="http://schemas.microsoft.com/office/powerpoint/2010/main" val="31313863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TotalTime>
  <Words>802</Words>
  <Application>Microsoft Macintosh PowerPoint</Application>
  <PresentationFormat>Widescreen</PresentationFormat>
  <Paragraphs>77</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Helvetica Neue</vt:lpstr>
      <vt:lpstr>Segoe UI Historic</vt:lpstr>
      <vt:lpstr>Segoe UI 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Anshika Aggarwal</dc:creator>
  <cp:lastModifiedBy>Anshika Aggarwal</cp:lastModifiedBy>
  <cp:revision>4</cp:revision>
  <dcterms:created xsi:type="dcterms:W3CDTF">2022-09-25T09:26:29Z</dcterms:created>
  <dcterms:modified xsi:type="dcterms:W3CDTF">2022-09-29T08:44:15Z</dcterms:modified>
</cp:coreProperties>
</file>